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</p:sldIdLst>
  <p:sldSz cy="6858000" cx="12192000"/>
  <p:notesSz cx="6807200" cy="9939325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r:id="rId16" roundtripDataSignature="AMtx7miKI8XVDXRZ2myVCPMMNWDKi0Kp5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BD1E9AA6-530F-40E1-A439-6B2B1469EF5D}">
  <a:tblStyle styleId="{BD1E9AA6-530F-40E1-A439-6B2B1469EF5D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E9EFF7"/>
          </a:solidFill>
        </a:fill>
      </a:tcStyle>
    </a:wholeTbl>
    <a:band1H>
      <a:tcTxStyle/>
      <a:tcStyle>
        <a:fill>
          <a:solidFill>
            <a:srgbClr val="D0DEEF"/>
          </a:solidFill>
        </a:fill>
      </a:tcStyle>
    </a:band1H>
    <a:band2H>
      <a:tcTxStyle/>
    </a:band2H>
    <a:band1V>
      <a:tcTxStyle/>
      <a:tcStyle>
        <a:fill>
          <a:solidFill>
            <a:srgbClr val="D0DEEF"/>
          </a:solidFill>
        </a:fill>
      </a:tcStyle>
    </a:band1V>
    <a:band2V>
      <a:tcTxStyle/>
    </a:band2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fill>
          <a:solidFill>
            <a:schemeClr val="accent5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fill>
          <a:solidFill>
            <a:schemeClr val="accent5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</a:tcBdr>
        <a:fill>
          <a:solidFill>
            <a:schemeClr val="accent5"/>
          </a:solidFill>
        </a:fill>
      </a:tcStyle>
    </a:lastRow>
    <a:seCell>
      <a:tcTxStyle/>
    </a:seCell>
    <a:swCell>
      <a:tcTxStyle/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</a:tcBdr>
        <a:fill>
          <a:solidFill>
            <a:schemeClr val="accent5"/>
          </a:solidFill>
        </a:fill>
      </a:tcStyle>
    </a:firstRow>
    <a:neCell>
      <a:tcTxStyle/>
    </a:neCell>
    <a:nwCell>
      <a:tcTxStyle/>
    </a:nwCell>
  </a:tblStyle>
  <a:tblStyle styleId="{6DBC9EC9-C10C-4ED5-A4F1-65028B7F2A15}" styleName="Table_1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FFF4E6"/>
          </a:solidFill>
        </a:fill>
      </a:tcStyle>
    </a:wholeTbl>
    <a:band1H>
      <a:tcTxStyle/>
      <a:tcStyle>
        <a:fill>
          <a:solidFill>
            <a:srgbClr val="FFE8CA"/>
          </a:solidFill>
        </a:fill>
      </a:tcStyle>
    </a:band1H>
    <a:band2H>
      <a:tcTxStyle/>
    </a:band2H>
    <a:band1V>
      <a:tcTxStyle/>
      <a:tcStyle>
        <a:fill>
          <a:solidFill>
            <a:srgbClr val="FFE8CA"/>
          </a:solidFill>
        </a:fill>
      </a:tcStyle>
    </a:band1V>
    <a:band2V>
      <a:tcTxStyle/>
    </a:band2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fill>
          <a:solidFill>
            <a:schemeClr val="accent4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fill>
          <a:solidFill>
            <a:schemeClr val="accent4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</a:tcBdr>
        <a:fill>
          <a:solidFill>
            <a:schemeClr val="accent4"/>
          </a:solidFill>
        </a:fill>
      </a:tcStyle>
    </a:lastRow>
    <a:seCell>
      <a:tcTxStyle/>
    </a:seCell>
    <a:swCell>
      <a:tcTxStyle/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</a:tcBdr>
        <a:fill>
          <a:solidFill>
            <a:schemeClr val="accent4"/>
          </a:solidFill>
        </a:fill>
      </a:tcStyle>
    </a:firstRow>
    <a:neCell>
      <a:tcTxStyle/>
    </a:neCell>
    <a:nwCell>
      <a:tcTxStyle/>
    </a:nwCell>
  </a:tblStyle>
  <a:tblStyle styleId="{086B7756-3C13-4571-803D-6C4184F21BA7}" styleName="Table_2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E8EBF5"/>
          </a:solidFill>
        </a:fill>
      </a:tcStyle>
    </a:wholeTbl>
    <a:band1H>
      <a:tcTxStyle/>
      <a:tcStyle>
        <a:fill>
          <a:solidFill>
            <a:srgbClr val="CDD4EA"/>
          </a:solidFill>
        </a:fill>
      </a:tcStyle>
    </a:band1H>
    <a:band2H>
      <a:tcTxStyle/>
    </a:band2H>
    <a:band1V>
      <a:tcTxStyle/>
      <a:tcStyle>
        <a:fill>
          <a:solidFill>
            <a:srgbClr val="CDD4EA"/>
          </a:solidFill>
        </a:fill>
      </a:tcStyle>
    </a:band1V>
    <a:band2V>
      <a:tcTxStyle/>
    </a:band2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fill>
          <a:solidFill>
            <a:schemeClr val="accent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</a:tcBdr>
        <a:fill>
          <a:solidFill>
            <a:schemeClr val="accent1"/>
          </a:solidFill>
        </a:fill>
      </a:tcStyle>
    </a:lastRow>
    <a:seCell>
      <a:tcTxStyle/>
    </a:seCell>
    <a:swCell>
      <a:tcTxStyle/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</a:tcBdr>
        <a:fill>
          <a:solidFill>
            <a:schemeClr val="accent1"/>
          </a:solidFill>
        </a:fill>
      </a:tcStyle>
    </a:firstRow>
    <a:neCell>
      <a:tcTxStyle/>
    </a:neCell>
    <a:nwCell>
      <a:tcTxStyle/>
    </a:nwCell>
  </a:tblStyle>
  <a:tblStyle styleId="{7D668936-6EAC-4619-BBAB-5FE88E7C6E89}" styleName="Table_3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EBF1E8"/>
          </a:solidFill>
        </a:fill>
      </a:tcStyle>
    </a:wholeTbl>
    <a:band1H>
      <a:tcTxStyle/>
      <a:tcStyle>
        <a:fill>
          <a:solidFill>
            <a:srgbClr val="D4E2CE"/>
          </a:solidFill>
        </a:fill>
      </a:tcStyle>
    </a:band1H>
    <a:band2H>
      <a:tcTxStyle/>
    </a:band2H>
    <a:band1V>
      <a:tcTxStyle/>
      <a:tcStyle>
        <a:fill>
          <a:solidFill>
            <a:srgbClr val="D4E2CE"/>
          </a:solidFill>
        </a:fill>
      </a:tcStyle>
    </a:band1V>
    <a:band2V>
      <a:tcTxStyle/>
    </a:band2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fill>
          <a:solidFill>
            <a:schemeClr val="accent6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fill>
          <a:solidFill>
            <a:schemeClr val="accent6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</a:tcBdr>
        <a:fill>
          <a:solidFill>
            <a:schemeClr val="accent6"/>
          </a:solidFill>
        </a:fill>
      </a:tcStyle>
    </a:lastRow>
    <a:seCell>
      <a:tcTxStyle/>
    </a:seCell>
    <a:swCell>
      <a:tcTxStyle/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</a:tcBdr>
        <a:fill>
          <a:solidFill>
            <a:schemeClr val="accent6"/>
          </a:solidFill>
        </a:fill>
      </a:tcStyle>
    </a:firstRow>
    <a:neCell>
      <a:tcTxStyle/>
    </a:neCell>
    <a:nwCell>
      <a:tcTxStyle/>
    </a:nwCell>
  </a:tblStyle>
</a:tblStyleLst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6" Type="http://customschemas.google.com/relationships/presentationmetadata" Target="meta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49575" cy="498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56038" y="0"/>
            <a:ext cx="2949575" cy="498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422275" y="1243013"/>
            <a:ext cx="5962650" cy="335438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1038" y="4783138"/>
            <a:ext cx="5445125" cy="3913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9440863"/>
            <a:ext cx="2949575" cy="49847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zh-TW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/>
          <p:nvPr>
            <p:ph idx="1" type="body"/>
          </p:nvPr>
        </p:nvSpPr>
        <p:spPr>
          <a:xfrm>
            <a:off x="681038" y="4783138"/>
            <a:ext cx="5445125" cy="3913187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6" name="Google Shape;86;p1:notes"/>
          <p:cNvSpPr/>
          <p:nvPr>
            <p:ph idx="2" type="sldImg"/>
          </p:nvPr>
        </p:nvSpPr>
        <p:spPr>
          <a:xfrm>
            <a:off x="422275" y="1243013"/>
            <a:ext cx="5962650" cy="335438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9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p10:notes"/>
          <p:cNvSpPr txBox="1"/>
          <p:nvPr>
            <p:ph idx="1" type="body"/>
          </p:nvPr>
        </p:nvSpPr>
        <p:spPr>
          <a:xfrm>
            <a:off x="681038" y="4783138"/>
            <a:ext cx="5445125" cy="3913187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1" name="Google Shape;201;p10:notes"/>
          <p:cNvSpPr/>
          <p:nvPr>
            <p:ph idx="2" type="sldImg"/>
          </p:nvPr>
        </p:nvSpPr>
        <p:spPr>
          <a:xfrm>
            <a:off x="422275" y="1243013"/>
            <a:ext cx="5962650" cy="335438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2:notes"/>
          <p:cNvSpPr txBox="1"/>
          <p:nvPr>
            <p:ph idx="1" type="body"/>
          </p:nvPr>
        </p:nvSpPr>
        <p:spPr>
          <a:xfrm>
            <a:off x="681038" y="4783138"/>
            <a:ext cx="5445125" cy="3913187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3" name="Google Shape;93;p2:notes"/>
          <p:cNvSpPr/>
          <p:nvPr>
            <p:ph idx="2" type="sldImg"/>
          </p:nvPr>
        </p:nvSpPr>
        <p:spPr>
          <a:xfrm>
            <a:off x="422275" y="1243013"/>
            <a:ext cx="5962650" cy="335438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3:notes"/>
          <p:cNvSpPr txBox="1"/>
          <p:nvPr>
            <p:ph idx="1" type="body"/>
          </p:nvPr>
        </p:nvSpPr>
        <p:spPr>
          <a:xfrm>
            <a:off x="681038" y="4783138"/>
            <a:ext cx="5445125" cy="3913187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3" name="Google Shape;103;p3:notes"/>
          <p:cNvSpPr/>
          <p:nvPr>
            <p:ph idx="2" type="sldImg"/>
          </p:nvPr>
        </p:nvSpPr>
        <p:spPr>
          <a:xfrm>
            <a:off x="422275" y="1243013"/>
            <a:ext cx="5962650" cy="335438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4:notes"/>
          <p:cNvSpPr txBox="1"/>
          <p:nvPr>
            <p:ph idx="1" type="body"/>
          </p:nvPr>
        </p:nvSpPr>
        <p:spPr>
          <a:xfrm>
            <a:off x="681038" y="4783138"/>
            <a:ext cx="5445125" cy="3913187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0" name="Google Shape;110;p4:notes"/>
          <p:cNvSpPr/>
          <p:nvPr>
            <p:ph idx="2" type="sldImg"/>
          </p:nvPr>
        </p:nvSpPr>
        <p:spPr>
          <a:xfrm>
            <a:off x="422275" y="1243013"/>
            <a:ext cx="5962650" cy="335438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5:notes"/>
          <p:cNvSpPr txBox="1"/>
          <p:nvPr>
            <p:ph idx="1" type="body"/>
          </p:nvPr>
        </p:nvSpPr>
        <p:spPr>
          <a:xfrm>
            <a:off x="681038" y="4783138"/>
            <a:ext cx="5445125" cy="3913187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1" name="Google Shape;121;p5:notes"/>
          <p:cNvSpPr/>
          <p:nvPr>
            <p:ph idx="2" type="sldImg"/>
          </p:nvPr>
        </p:nvSpPr>
        <p:spPr>
          <a:xfrm>
            <a:off x="422275" y="1243013"/>
            <a:ext cx="5962650" cy="335438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6:notes"/>
          <p:cNvSpPr txBox="1"/>
          <p:nvPr>
            <p:ph idx="1" type="body"/>
          </p:nvPr>
        </p:nvSpPr>
        <p:spPr>
          <a:xfrm>
            <a:off x="681038" y="4783138"/>
            <a:ext cx="5445125" cy="3913187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7" name="Google Shape;147;p6:notes"/>
          <p:cNvSpPr/>
          <p:nvPr>
            <p:ph idx="2" type="sldImg"/>
          </p:nvPr>
        </p:nvSpPr>
        <p:spPr>
          <a:xfrm>
            <a:off x="422275" y="1243013"/>
            <a:ext cx="5962650" cy="335438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7:notes"/>
          <p:cNvSpPr txBox="1"/>
          <p:nvPr>
            <p:ph idx="1" type="body"/>
          </p:nvPr>
        </p:nvSpPr>
        <p:spPr>
          <a:xfrm>
            <a:off x="681038" y="4783138"/>
            <a:ext cx="5445125" cy="3913187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0" name="Google Shape;160;p7:notes"/>
          <p:cNvSpPr/>
          <p:nvPr>
            <p:ph idx="2" type="sldImg"/>
          </p:nvPr>
        </p:nvSpPr>
        <p:spPr>
          <a:xfrm>
            <a:off x="422275" y="1243013"/>
            <a:ext cx="5962650" cy="335438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8:notes"/>
          <p:cNvSpPr txBox="1"/>
          <p:nvPr>
            <p:ph idx="1" type="body"/>
          </p:nvPr>
        </p:nvSpPr>
        <p:spPr>
          <a:xfrm>
            <a:off x="681038" y="4783138"/>
            <a:ext cx="5445125" cy="3913187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4" name="Google Shape;174;p8:notes"/>
          <p:cNvSpPr/>
          <p:nvPr>
            <p:ph idx="2" type="sldImg"/>
          </p:nvPr>
        </p:nvSpPr>
        <p:spPr>
          <a:xfrm>
            <a:off x="422275" y="1243013"/>
            <a:ext cx="5962650" cy="335438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4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p9:notes"/>
          <p:cNvSpPr txBox="1"/>
          <p:nvPr>
            <p:ph idx="1" type="body"/>
          </p:nvPr>
        </p:nvSpPr>
        <p:spPr>
          <a:xfrm>
            <a:off x="681038" y="4783138"/>
            <a:ext cx="5445125" cy="3913187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6" name="Google Shape;186;p9:notes"/>
          <p:cNvSpPr/>
          <p:nvPr>
            <p:ph idx="2" type="sldImg"/>
          </p:nvPr>
        </p:nvSpPr>
        <p:spPr>
          <a:xfrm>
            <a:off x="422275" y="1243013"/>
            <a:ext cx="5962650" cy="335438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標題投影片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12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12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8" name="Google Shape;18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標題及直排文字" type="vertTx">
  <p:cSld name="VERTICAL_TEXT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2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21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5" name="Google Shape;75;p2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2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2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直排標題及文字" type="vertTitleAndTx">
  <p:cSld name="VERTICAL_TITLE_AND_VERTICAL_TEXT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22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22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1" name="Google Shape;81;p2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2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2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標題及內容" type="obj">
  <p:cSld name="OBJEC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1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13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" name="Google Shape;24;p1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1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1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章節標題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14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14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0" name="Google Shape;30;p1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1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1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兩個內容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15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6" name="Google Shape;36;p15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7" name="Google Shape;37;p1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1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1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比較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6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16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3" name="Google Shape;43;p16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4" name="Google Shape;44;p16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5" name="Google Shape;45;p16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6" name="Google Shape;46;p1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1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1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只有標題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1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空白" type="blank">
  <p:cSld name="BLANK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1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含輔助字幕的內容" type="objTx">
  <p:cSld name="OBJECT_WITH_CAPTION_TEXT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9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9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61" name="Google Shape;61;p19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2" name="Google Shape;62;p1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1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含輔助字幕的圖片" type="picTx">
  <p:cSld name="PICTURE_WITH_CAPTION_TEXT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20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20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20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9" name="Google Shape;69;p2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2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2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1" name="Google Shape;11;p11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"/>
          <p:cNvSpPr txBox="1"/>
          <p:nvPr/>
        </p:nvSpPr>
        <p:spPr>
          <a:xfrm>
            <a:off x="493060" y="727471"/>
            <a:ext cx="1276311" cy="4001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zh-TW" sz="2000" u="none" cap="none" strike="noStrike">
                <a:solidFill>
                  <a:schemeClr val="dk1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簡報說明:</a:t>
            </a:r>
            <a:endParaRPr/>
          </a:p>
        </p:txBody>
      </p:sp>
      <p:sp>
        <p:nvSpPr>
          <p:cNvPr id="89" name="Google Shape;89;p1"/>
          <p:cNvSpPr txBox="1"/>
          <p:nvPr/>
        </p:nvSpPr>
        <p:spPr>
          <a:xfrm>
            <a:off x="493059" y="1182700"/>
            <a:ext cx="11205881" cy="369062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000">
                <a:solidFill>
                  <a:schemeClr val="dk1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一、海選審查以計畫架構、可行性及符合計畫研發創新精神為主要評選原則，預計工作事項及預期效益為次要評估項目，計畫人員、經費編列等僅為輔助評選資料，不納入計分。</a:t>
            </a:r>
            <a:endParaRPr sz="2000">
              <a:solidFill>
                <a:schemeClr val="dk1"/>
              </a:solidFill>
              <a:latin typeface="Microsoft JhengHei"/>
              <a:ea typeface="Microsoft JhengHei"/>
              <a:cs typeface="Microsoft JhengHei"/>
              <a:sym typeface="Microsoft JhengHei"/>
            </a:endParaRPr>
          </a:p>
          <a:p>
            <a:pPr indent="0" lvl="0" marL="0" marR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chemeClr val="dk1"/>
              </a:solidFill>
              <a:latin typeface="Microsoft JhengHei"/>
              <a:ea typeface="Microsoft JhengHei"/>
              <a:cs typeface="Microsoft JhengHei"/>
              <a:sym typeface="Microsoft JhengHei"/>
            </a:endParaRPr>
          </a:p>
          <a:p>
            <a:pPr indent="0" lvl="0" marL="0" marR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000">
                <a:solidFill>
                  <a:schemeClr val="dk1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二、通過海選之案件應依本府公告之計畫書內容撰寫完整內容。</a:t>
            </a:r>
            <a:endParaRPr sz="2000">
              <a:solidFill>
                <a:schemeClr val="dk1"/>
              </a:solidFill>
              <a:latin typeface="Microsoft JhengHei"/>
              <a:ea typeface="Microsoft JhengHei"/>
              <a:cs typeface="Microsoft JhengHei"/>
              <a:sym typeface="Microsoft JhengHei"/>
            </a:endParaRPr>
          </a:p>
          <a:p>
            <a:pPr indent="0" lvl="0" marL="0" marR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chemeClr val="dk1"/>
              </a:solidFill>
              <a:latin typeface="Microsoft JhengHei"/>
              <a:ea typeface="Microsoft JhengHei"/>
              <a:cs typeface="Microsoft JhengHei"/>
              <a:sym typeface="Microsoft JhengHei"/>
            </a:endParaRPr>
          </a:p>
          <a:p>
            <a:pPr indent="0" lvl="0" marL="0" marR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000">
                <a:solidFill>
                  <a:schemeClr val="dk1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三、請勿更動本簡報順序及自行增列頁面</a:t>
            </a:r>
            <a:endParaRPr sz="2000">
              <a:solidFill>
                <a:schemeClr val="dk1"/>
              </a:solidFill>
              <a:latin typeface="Microsoft JhengHei"/>
              <a:ea typeface="Microsoft JhengHei"/>
              <a:cs typeface="Microsoft JhengHei"/>
              <a:sym typeface="Microsoft JhengHei"/>
            </a:endParaRPr>
          </a:p>
        </p:txBody>
      </p:sp>
      <p:sp>
        <p:nvSpPr>
          <p:cNvPr id="90" name="Google Shape;90;p1"/>
          <p:cNvSpPr/>
          <p:nvPr/>
        </p:nvSpPr>
        <p:spPr>
          <a:xfrm>
            <a:off x="9699812" y="265639"/>
            <a:ext cx="2063163" cy="806823"/>
          </a:xfrm>
          <a:prstGeom prst="rect">
            <a:avLst/>
          </a:prstGeom>
          <a:noFill/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1800">
                <a:solidFill>
                  <a:srgbClr val="000000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本頁不需印出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2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p10"/>
          <p:cNvSpPr txBox="1"/>
          <p:nvPr/>
        </p:nvSpPr>
        <p:spPr>
          <a:xfrm>
            <a:off x="295836" y="374714"/>
            <a:ext cx="3828292" cy="4001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zh-TW" sz="2000">
                <a:solidFill>
                  <a:srgbClr val="0070C0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SBIR計畫概念海選繳交資料說明</a:t>
            </a:r>
            <a:endParaRPr b="1" sz="2000">
              <a:solidFill>
                <a:srgbClr val="0070C0"/>
              </a:solidFill>
              <a:latin typeface="Microsoft JhengHei"/>
              <a:ea typeface="Microsoft JhengHei"/>
              <a:cs typeface="Microsoft JhengHei"/>
              <a:sym typeface="Microsoft JhengHei"/>
            </a:endParaRPr>
          </a:p>
        </p:txBody>
      </p:sp>
      <p:graphicFrame>
        <p:nvGraphicFramePr>
          <p:cNvPr id="204" name="Google Shape;204;p10"/>
          <p:cNvGraphicFramePr/>
          <p:nvPr/>
        </p:nvGraphicFramePr>
        <p:xfrm>
          <a:off x="378187" y="861705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{6DBC9EC9-C10C-4ED5-A4F1-65028B7F2A15}</a:tableStyleId>
              </a:tblPr>
              <a:tblGrid>
                <a:gridCol w="915775"/>
                <a:gridCol w="1516125"/>
                <a:gridCol w="3866625"/>
                <a:gridCol w="1994350"/>
                <a:gridCol w="3184875"/>
              </a:tblGrid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800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分類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solidFill>
                      <a:srgbClr val="2E75B5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800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附件順序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solidFill>
                      <a:srgbClr val="2E75B5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800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應備資料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solidFill>
                      <a:srgbClr val="2E75B5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800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內容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solidFill>
                      <a:srgbClr val="2E75B5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800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繳交份數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solidFill>
                      <a:srgbClr val="2E75B5"/>
                    </a:solidFill>
                  </a:tcPr>
                </a:tc>
              </a:tr>
              <a:tr h="397150">
                <a:tc rowSpan="2"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2000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計畫文件</a:t>
                      </a:r>
                      <a:endParaRPr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DEAF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600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附件0</a:t>
                      </a:r>
                      <a:endParaRPr sz="1600"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solidFill>
                      <a:srgbClr val="DDEAF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600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計畫申請表</a:t>
                      </a:r>
                      <a:endParaRPr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solidFill>
                      <a:srgbClr val="DDEAF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600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一式2頁</a:t>
                      </a:r>
                      <a:endParaRPr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solidFill>
                      <a:srgbClr val="DDEAF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600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繳交</a:t>
                      </a:r>
                      <a:r>
                        <a:rPr lang="zh-TW" sz="1600" u="sng">
                          <a:solidFill>
                            <a:srgbClr val="FF0000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紙本正本1份</a:t>
                      </a:r>
                      <a:endParaRPr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solidFill>
                      <a:srgbClr val="DDEAF6"/>
                    </a:solidFill>
                  </a:tcPr>
                </a:tc>
              </a:tr>
              <a:tr h="385475">
                <a:tc vMerge="1"/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600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附件1</a:t>
                      </a:r>
                      <a:endParaRPr sz="1600"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DEAF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600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計畫概念簡報</a:t>
                      </a:r>
                      <a:endParaRPr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DEAF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600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一式8頁</a:t>
                      </a:r>
                      <a:endParaRPr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DEAF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600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繳交</a:t>
                      </a:r>
                      <a:r>
                        <a:rPr lang="zh-TW" sz="1600" u="sng">
                          <a:solidFill>
                            <a:srgbClr val="FF0000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紙本3份+電子檔1份</a:t>
                      </a:r>
                      <a:endParaRPr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DEAF6"/>
                    </a:solidFill>
                  </a:tcPr>
                </a:tc>
              </a:tr>
              <a:tr h="50482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2000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資格文件</a:t>
                      </a:r>
                      <a:endParaRPr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400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依設立機關</a:t>
                      </a:r>
                      <a:endParaRPr sz="1600"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400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提供之紙本</a:t>
                      </a:r>
                      <a:endParaRPr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600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未欠稅證明</a:t>
                      </a:r>
                      <a:endParaRPr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400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依設立機關</a:t>
                      </a:r>
                      <a:endParaRPr sz="1600"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400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提供資料為準</a:t>
                      </a:r>
                      <a:endParaRPr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Microsoft JhengHei"/>
                        <a:buNone/>
                      </a:pPr>
                      <a:r>
                        <a:rPr lang="zh-TW" sz="1600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繳交</a:t>
                      </a:r>
                      <a:r>
                        <a:rPr lang="zh-TW" sz="1600" u="sng">
                          <a:solidFill>
                            <a:srgbClr val="FF0000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紙本影本1份+大小章</a:t>
                      </a:r>
                      <a:endParaRPr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2F2F2"/>
                    </a:solidFill>
                  </a:tcPr>
                </a:tc>
              </a:tr>
            </a:tbl>
          </a:graphicData>
        </a:graphic>
      </p:graphicFrame>
      <p:sp>
        <p:nvSpPr>
          <p:cNvPr id="205" name="Google Shape;205;p10"/>
          <p:cNvSpPr/>
          <p:nvPr/>
        </p:nvSpPr>
        <p:spPr>
          <a:xfrm>
            <a:off x="9716655" y="333203"/>
            <a:ext cx="2056916" cy="377565"/>
          </a:xfrm>
          <a:prstGeom prst="rect">
            <a:avLst/>
          </a:prstGeom>
          <a:noFill/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1800">
                <a:solidFill>
                  <a:srgbClr val="000000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本頁不需印出</a:t>
            </a:r>
            <a:endParaRPr/>
          </a:p>
        </p:txBody>
      </p:sp>
      <p:sp>
        <p:nvSpPr>
          <p:cNvPr id="206" name="Google Shape;206;p10"/>
          <p:cNvSpPr txBox="1"/>
          <p:nvPr/>
        </p:nvSpPr>
        <p:spPr>
          <a:xfrm>
            <a:off x="295836" y="6103514"/>
            <a:ext cx="9797875" cy="56079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sz="1800">
                <a:solidFill>
                  <a:schemeClr val="dk1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如有任何問題可加官方LINE@詢問: </a:t>
            </a:r>
            <a:r>
              <a:rPr lang="zh-TW" sz="1800">
                <a:solidFill>
                  <a:srgbClr val="00B050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@sbirh</a:t>
            </a:r>
            <a:r>
              <a:rPr lang="zh-TW" sz="1800">
                <a:solidFill>
                  <a:schemeClr val="dk1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(服務時間:週一至週五8:30-17:30)</a:t>
            </a:r>
            <a:endParaRPr/>
          </a:p>
        </p:txBody>
      </p:sp>
      <p:sp>
        <p:nvSpPr>
          <p:cNvPr id="207" name="Google Shape;207;p10"/>
          <p:cNvSpPr txBox="1"/>
          <p:nvPr/>
        </p:nvSpPr>
        <p:spPr>
          <a:xfrm>
            <a:off x="295836" y="2856022"/>
            <a:ext cx="4570482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zh-TW" sz="1800">
                <a:solidFill>
                  <a:schemeClr val="dk1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公司登記是否符合資格於繳件時現場查核。</a:t>
            </a:r>
            <a:endParaRPr b="1" sz="1800">
              <a:solidFill>
                <a:schemeClr val="dk1"/>
              </a:solidFill>
              <a:latin typeface="Microsoft JhengHei"/>
              <a:ea typeface="Microsoft JhengHei"/>
              <a:cs typeface="Microsoft JhengHei"/>
              <a:sym typeface="Microsoft JhengHei"/>
            </a:endParaRPr>
          </a:p>
        </p:txBody>
      </p:sp>
      <p:sp>
        <p:nvSpPr>
          <p:cNvPr id="208" name="Google Shape;208;p10"/>
          <p:cNvSpPr txBox="1"/>
          <p:nvPr/>
        </p:nvSpPr>
        <p:spPr>
          <a:xfrm>
            <a:off x="336078" y="3092933"/>
            <a:ext cx="9878700" cy="4294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342900" lvl="0" marL="3429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1800"/>
              <a:buFont typeface="Noto Sans Symbols"/>
              <a:buAutoNum type="arabicPeriod"/>
            </a:pPr>
            <a:r>
              <a:rPr lang="zh-TW" sz="1800">
                <a:solidFill>
                  <a:srgbClr val="0070C0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請先至:</a:t>
            </a:r>
            <a:r>
              <a:rPr b="1" lang="zh-TW" sz="1800">
                <a:solidFill>
                  <a:srgbClr val="00B0F0"/>
                </a:solidFill>
              </a:rPr>
              <a:t>https://reurl.cc/2YmNav</a:t>
            </a:r>
            <a:r>
              <a:rPr b="1" lang="zh-TW" sz="1800">
                <a:solidFill>
                  <a:schemeClr val="accent1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填寫基本報名資料</a:t>
            </a:r>
            <a:endParaRPr b="1" sz="1800">
              <a:solidFill>
                <a:schemeClr val="accent1"/>
              </a:solidFill>
              <a:latin typeface="Microsoft JhengHei"/>
              <a:ea typeface="Microsoft JhengHei"/>
              <a:cs typeface="Microsoft JhengHei"/>
              <a:sym typeface="Microsoft JhengHei"/>
            </a:endParaRPr>
          </a:p>
          <a:p>
            <a:pPr indent="-342900" lvl="0" marL="3429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1800"/>
              <a:buFont typeface="Noto Sans Symbols"/>
              <a:buAutoNum type="arabicPeriod"/>
            </a:pPr>
            <a:r>
              <a:rPr lang="zh-TW" sz="1800">
                <a:solidFill>
                  <a:srgbClr val="0070C0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報名資料完成後將會發送海選資料上傳網址，請於收件截止前上傳簡報電子檔(請存PDF)  </a:t>
            </a:r>
            <a:r>
              <a:rPr lang="zh-TW" sz="1600" u="sng">
                <a:solidFill>
                  <a:srgbClr val="00B0F0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簡報檔名: </a:t>
            </a:r>
            <a:r>
              <a:rPr b="1" lang="zh-TW" sz="1600" u="sng">
                <a:solidFill>
                  <a:srgbClr val="00B0F0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OOOO有限公司_(計畫名稱)計畫簡報</a:t>
            </a:r>
            <a:r>
              <a:rPr b="1" lang="zh-TW" sz="1600">
                <a:solidFill>
                  <a:schemeClr val="accent1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 </a:t>
            </a:r>
            <a:endParaRPr b="1" sz="1000">
              <a:solidFill>
                <a:schemeClr val="accent1"/>
              </a:solidFill>
              <a:latin typeface="Microsoft JhengHei"/>
              <a:ea typeface="Microsoft JhengHei"/>
              <a:cs typeface="Microsoft JhengHei"/>
              <a:sym typeface="Microsoft JhengHei"/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strike="noStrike">
              <a:solidFill>
                <a:srgbClr val="0070C0"/>
              </a:solidFill>
              <a:latin typeface="Microsoft JhengHei"/>
              <a:ea typeface="Microsoft JhengHei"/>
              <a:cs typeface="Microsoft JhengHei"/>
              <a:sym typeface="Microsoft JhengHei"/>
            </a:endParaRPr>
          </a:p>
          <a:p>
            <a:pPr indent="-342900" lvl="0" marL="3429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1800"/>
              <a:buFont typeface="Noto Sans Symbols"/>
              <a:buAutoNum type="arabicPeriod"/>
            </a:pPr>
            <a:r>
              <a:rPr lang="zh-TW" sz="1800">
                <a:solidFill>
                  <a:srgbClr val="0070C0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紙本資料請於</a:t>
            </a:r>
            <a:r>
              <a:rPr lang="zh-TW" sz="2800">
                <a:solidFill>
                  <a:srgbClr val="FF0000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113/6/03(三)(含)前</a:t>
            </a:r>
            <a:r>
              <a:rPr lang="zh-TW" sz="1800">
                <a:solidFill>
                  <a:srgbClr val="0070C0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親送或郵寄(郵戳為憑)至花蓮縣SBIR計畫辦公室(花蓮新創基地內)</a:t>
            </a:r>
            <a:r>
              <a:rPr b="1" lang="zh-TW" sz="1800">
                <a:solidFill>
                  <a:srgbClr val="0070C0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-   </a:t>
            </a:r>
            <a:endParaRPr b="1" sz="1800">
              <a:solidFill>
                <a:srgbClr val="0070C0"/>
              </a:solidFill>
              <a:latin typeface="Microsoft JhengHei"/>
              <a:ea typeface="Microsoft JhengHei"/>
              <a:cs typeface="Microsoft JhengHei"/>
              <a:sym typeface="Microsoft JhengHei"/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zh-TW" sz="1800" u="sng">
                <a:solidFill>
                  <a:srgbClr val="0070C0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地址:970花蓮市海岸路17號  電話:03-8239860轉7077或7070 </a:t>
            </a:r>
            <a:endParaRPr b="1" sz="1800" u="sng">
              <a:solidFill>
                <a:srgbClr val="0070C0"/>
              </a:solidFill>
              <a:latin typeface="Microsoft JhengHei"/>
              <a:ea typeface="Microsoft JhengHei"/>
              <a:cs typeface="Microsoft JhengHei"/>
              <a:sym typeface="Microsoft JhengHei"/>
            </a:endParaRPr>
          </a:p>
          <a:p>
            <a:pPr indent="-228600" lvl="0" marL="3429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None/>
            </a:pPr>
            <a:r>
              <a:t/>
            </a:r>
            <a:endParaRPr b="1" sz="1800">
              <a:solidFill>
                <a:schemeClr val="accent1"/>
              </a:solidFill>
              <a:latin typeface="Microsoft JhengHei"/>
              <a:ea typeface="Microsoft JhengHei"/>
              <a:cs typeface="Microsoft JhengHei"/>
              <a:sym typeface="Microsoft JhengHei"/>
            </a:endParaRPr>
          </a:p>
          <a:p>
            <a:pPr indent="-228600" lvl="0" marL="3429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None/>
            </a:pPr>
            <a:r>
              <a:t/>
            </a:r>
            <a:endParaRPr b="1" sz="1800">
              <a:solidFill>
                <a:schemeClr val="accent1"/>
              </a:solidFill>
              <a:latin typeface="Microsoft JhengHei"/>
              <a:ea typeface="Microsoft JhengHei"/>
              <a:cs typeface="Microsoft JhengHei"/>
              <a:sym typeface="Microsoft JhengHei"/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solidFill>
                <a:schemeClr val="accent1"/>
              </a:solidFill>
              <a:latin typeface="Microsoft JhengHei"/>
              <a:ea typeface="Microsoft JhengHei"/>
              <a:cs typeface="Microsoft JhengHei"/>
              <a:sym typeface="Microsoft JhengHei"/>
            </a:endParaRPr>
          </a:p>
        </p:txBody>
      </p:sp>
      <p:sp>
        <p:nvSpPr>
          <p:cNvPr id="209" name="Google Shape;209;p10"/>
          <p:cNvSpPr txBox="1"/>
          <p:nvPr/>
        </p:nvSpPr>
        <p:spPr>
          <a:xfrm>
            <a:off x="10162147" y="3280267"/>
            <a:ext cx="1675668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zh-TW" sz="1400">
                <a:solidFill>
                  <a:schemeClr val="dk1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填寫報名資料</a:t>
            </a:r>
            <a:endParaRPr b="1" sz="1400">
              <a:solidFill>
                <a:schemeClr val="dk1"/>
              </a:solidFill>
              <a:latin typeface="Microsoft JhengHei"/>
              <a:ea typeface="Microsoft JhengHei"/>
              <a:cs typeface="Microsoft JhengHei"/>
              <a:sym typeface="Microsoft JhengHei"/>
            </a:endParaRPr>
          </a:p>
        </p:txBody>
      </p:sp>
      <p:pic>
        <p:nvPicPr>
          <p:cNvPr descr="一張含有 樣式, 正方形, 像素, 設計 的圖片&#10;&#10;自動產生的描述" id="210" name="Google Shape;210;p1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162147" y="3588044"/>
            <a:ext cx="1226983" cy="122698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2"/>
          <p:cNvSpPr txBox="1"/>
          <p:nvPr/>
        </p:nvSpPr>
        <p:spPr>
          <a:xfrm>
            <a:off x="493059" y="268941"/>
            <a:ext cx="2492990" cy="4001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zh-TW" sz="2000">
                <a:solidFill>
                  <a:schemeClr val="dk1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一、計畫摘要及說明</a:t>
            </a:r>
            <a:endParaRPr b="1" sz="2000">
              <a:solidFill>
                <a:schemeClr val="dk1"/>
              </a:solidFill>
              <a:latin typeface="Microsoft JhengHei"/>
              <a:ea typeface="Microsoft JhengHei"/>
              <a:cs typeface="Microsoft JhengHei"/>
              <a:sym typeface="Microsoft JhengHei"/>
            </a:endParaRPr>
          </a:p>
        </p:txBody>
      </p:sp>
      <p:sp>
        <p:nvSpPr>
          <p:cNvPr id="96" name="Google Shape;96;p2"/>
          <p:cNvSpPr/>
          <p:nvPr/>
        </p:nvSpPr>
        <p:spPr>
          <a:xfrm>
            <a:off x="609599" y="1712259"/>
            <a:ext cx="6041571" cy="4616823"/>
          </a:xfrm>
          <a:prstGeom prst="rect">
            <a:avLst/>
          </a:prstGeom>
          <a:noFill/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1800">
                <a:solidFill>
                  <a:srgbClr val="000000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請以約150字內說明計畫內容摘要</a:t>
            </a:r>
            <a:endParaRPr/>
          </a:p>
        </p:txBody>
      </p:sp>
      <p:sp>
        <p:nvSpPr>
          <p:cNvPr id="97" name="Google Shape;97;p2"/>
          <p:cNvSpPr/>
          <p:nvPr/>
        </p:nvSpPr>
        <p:spPr>
          <a:xfrm>
            <a:off x="6763521" y="824752"/>
            <a:ext cx="4996543" cy="5504330"/>
          </a:xfrm>
          <a:prstGeom prst="rect">
            <a:avLst/>
          </a:prstGeom>
          <a:noFill/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sz="1800">
                <a:solidFill>
                  <a:srgbClr val="000000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請以條列式說明計畫創新重點(原則至多5項)</a:t>
            </a:r>
            <a:endParaRPr/>
          </a:p>
          <a:p>
            <a:pPr indent="0" lvl="0" marL="0" marR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sz="1800">
                <a:solidFill>
                  <a:srgbClr val="000000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(核心關鍵技術、創新服務)</a:t>
            </a:r>
            <a:endParaRPr sz="1800">
              <a:solidFill>
                <a:srgbClr val="000000"/>
              </a:solidFill>
              <a:latin typeface="Microsoft JhengHei"/>
              <a:ea typeface="Microsoft JhengHei"/>
              <a:cs typeface="Microsoft JhengHei"/>
              <a:sym typeface="Microsoft JhengHei"/>
            </a:endParaRPr>
          </a:p>
        </p:txBody>
      </p:sp>
      <p:sp>
        <p:nvSpPr>
          <p:cNvPr id="98" name="Google Shape;98;p2"/>
          <p:cNvSpPr/>
          <p:nvPr/>
        </p:nvSpPr>
        <p:spPr>
          <a:xfrm>
            <a:off x="609599" y="824753"/>
            <a:ext cx="6041572" cy="806823"/>
          </a:xfrm>
          <a:prstGeom prst="rect">
            <a:avLst/>
          </a:prstGeom>
          <a:noFill/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zh-TW" sz="2000">
                <a:solidFill>
                  <a:srgbClr val="0070C0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計畫名稱</a:t>
            </a:r>
            <a:endParaRPr/>
          </a:p>
        </p:txBody>
      </p:sp>
      <p:sp>
        <p:nvSpPr>
          <p:cNvPr id="99" name="Google Shape;99;p2"/>
          <p:cNvSpPr/>
          <p:nvPr/>
        </p:nvSpPr>
        <p:spPr>
          <a:xfrm>
            <a:off x="6763520" y="5522259"/>
            <a:ext cx="4996543" cy="806823"/>
          </a:xfrm>
          <a:prstGeom prst="rect">
            <a:avLst/>
          </a:prstGeom>
          <a:noFill/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1600">
                <a:solidFill>
                  <a:srgbClr val="000000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本計畫關鍵字</a:t>
            </a:r>
            <a:endParaRPr sz="1600">
              <a:solidFill>
                <a:srgbClr val="000000"/>
              </a:solidFill>
              <a:latin typeface="Microsoft JhengHei"/>
              <a:ea typeface="Microsoft JhengHei"/>
              <a:cs typeface="Microsoft JhengHei"/>
              <a:sym typeface="Microsoft JhengHe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1200">
                <a:solidFill>
                  <a:srgbClr val="BFBFBF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如:#農間監測、#大數據分析、#牛樟芝…等約3-5個簡要名詞</a:t>
            </a:r>
            <a:endParaRPr sz="1800">
              <a:solidFill>
                <a:srgbClr val="BFBFBF"/>
              </a:solidFill>
              <a:latin typeface="Microsoft JhengHei"/>
              <a:ea typeface="Microsoft JhengHei"/>
              <a:cs typeface="Microsoft JhengHei"/>
              <a:sym typeface="Microsoft JhengHei"/>
            </a:endParaRPr>
          </a:p>
        </p:txBody>
      </p:sp>
      <p:sp>
        <p:nvSpPr>
          <p:cNvPr id="100" name="Google Shape;100;p2"/>
          <p:cNvSpPr txBox="1"/>
          <p:nvPr>
            <p:ph idx="11" type="ftr"/>
          </p:nvPr>
        </p:nvSpPr>
        <p:spPr>
          <a:xfrm>
            <a:off x="10968927" y="6394262"/>
            <a:ext cx="158227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1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3"/>
          <p:cNvSpPr/>
          <p:nvPr/>
        </p:nvSpPr>
        <p:spPr>
          <a:xfrm>
            <a:off x="414618" y="785050"/>
            <a:ext cx="11362764" cy="5670178"/>
          </a:xfrm>
          <a:prstGeom prst="rect">
            <a:avLst/>
          </a:prstGeom>
          <a:noFill/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sz="1800">
                <a:solidFill>
                  <a:srgbClr val="000000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以圖、文或商業模式架構圖補充說明計畫架構</a:t>
            </a:r>
            <a:endParaRPr sz="1800">
              <a:solidFill>
                <a:srgbClr val="000000"/>
              </a:solidFill>
              <a:latin typeface="Microsoft JhengHei"/>
              <a:ea typeface="Microsoft JhengHei"/>
              <a:cs typeface="Microsoft JhengHei"/>
              <a:sym typeface="Microsoft JhengHei"/>
            </a:endParaRPr>
          </a:p>
          <a:p>
            <a:pPr indent="0" lvl="0" marL="0" marR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sz="1600">
                <a:solidFill>
                  <a:srgbClr val="A5A5A5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可用商業模式九宮格或其他自行繪製之計畫服務/技術模式藍圖</a:t>
            </a:r>
            <a:endParaRPr sz="1600">
              <a:solidFill>
                <a:srgbClr val="A5A5A5"/>
              </a:solidFill>
              <a:latin typeface="Microsoft JhengHei"/>
              <a:ea typeface="Microsoft JhengHei"/>
              <a:cs typeface="Microsoft JhengHei"/>
              <a:sym typeface="Microsoft JhengHei"/>
            </a:endParaRPr>
          </a:p>
          <a:p>
            <a:pPr indent="0" lvl="0" marL="0" marR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sz="1600">
                <a:solidFill>
                  <a:srgbClr val="A5A5A5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可呈現計畫概念或服務關係為主。</a:t>
            </a:r>
            <a:endParaRPr sz="1800">
              <a:solidFill>
                <a:srgbClr val="A5A5A5"/>
              </a:solidFill>
              <a:latin typeface="Microsoft JhengHei"/>
              <a:ea typeface="Microsoft JhengHei"/>
              <a:cs typeface="Microsoft JhengHei"/>
              <a:sym typeface="Microsoft JhengHei"/>
            </a:endParaRPr>
          </a:p>
        </p:txBody>
      </p:sp>
      <p:sp>
        <p:nvSpPr>
          <p:cNvPr id="106" name="Google Shape;106;p3"/>
          <p:cNvSpPr txBox="1"/>
          <p:nvPr/>
        </p:nvSpPr>
        <p:spPr>
          <a:xfrm>
            <a:off x="493059" y="268941"/>
            <a:ext cx="11381642" cy="4001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zh-TW" sz="2000">
                <a:solidFill>
                  <a:schemeClr val="dk1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二、計畫藍圖                                                                                        (</a:t>
            </a:r>
            <a:r>
              <a:rPr b="1" lang="zh-TW" sz="2000">
                <a:solidFill>
                  <a:srgbClr val="0070C0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技術類:技術指標</a:t>
            </a:r>
            <a:r>
              <a:rPr b="1" lang="zh-TW" sz="2000">
                <a:solidFill>
                  <a:schemeClr val="dk1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/</a:t>
            </a:r>
            <a:r>
              <a:rPr b="1" lang="zh-TW" sz="2000">
                <a:solidFill>
                  <a:srgbClr val="00B050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服務類:服務模式</a:t>
            </a:r>
            <a:r>
              <a:rPr b="1" lang="zh-TW" sz="2000">
                <a:solidFill>
                  <a:schemeClr val="dk1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)</a:t>
            </a:r>
            <a:endParaRPr/>
          </a:p>
        </p:txBody>
      </p:sp>
      <p:sp>
        <p:nvSpPr>
          <p:cNvPr id="107" name="Google Shape;107;p3"/>
          <p:cNvSpPr txBox="1"/>
          <p:nvPr>
            <p:ph idx="11" type="ftr"/>
          </p:nvPr>
        </p:nvSpPr>
        <p:spPr>
          <a:xfrm>
            <a:off x="10968927" y="6394262"/>
            <a:ext cx="158227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2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4"/>
          <p:cNvSpPr txBox="1"/>
          <p:nvPr/>
        </p:nvSpPr>
        <p:spPr>
          <a:xfrm>
            <a:off x="493059" y="268941"/>
            <a:ext cx="3005951" cy="4001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zh-TW" sz="2000">
                <a:solidFill>
                  <a:schemeClr val="dk1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三、公司背景及概況說明</a:t>
            </a:r>
            <a:endParaRPr b="1" sz="2000">
              <a:solidFill>
                <a:schemeClr val="dk1"/>
              </a:solidFill>
              <a:latin typeface="Microsoft JhengHei"/>
              <a:ea typeface="Microsoft JhengHei"/>
              <a:cs typeface="Microsoft JhengHei"/>
              <a:sym typeface="Microsoft JhengHei"/>
            </a:endParaRPr>
          </a:p>
        </p:txBody>
      </p:sp>
      <p:sp>
        <p:nvSpPr>
          <p:cNvPr id="113" name="Google Shape;113;p4"/>
          <p:cNvSpPr/>
          <p:nvPr/>
        </p:nvSpPr>
        <p:spPr>
          <a:xfrm>
            <a:off x="493059" y="824753"/>
            <a:ext cx="5934635" cy="1232647"/>
          </a:xfrm>
          <a:prstGeom prst="rect">
            <a:avLst/>
          </a:prstGeom>
          <a:noFill/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sz="1800">
                <a:solidFill>
                  <a:srgbClr val="000000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公司名稱</a:t>
            </a:r>
            <a:r>
              <a:rPr lang="zh-TW" sz="2400">
                <a:solidFill>
                  <a:schemeClr val="dk1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:</a:t>
            </a:r>
            <a:r>
              <a:rPr b="1" lang="zh-TW" sz="2400" u="sng">
                <a:solidFill>
                  <a:srgbClr val="FF0000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  OOOO有限公司</a:t>
            </a:r>
            <a:endParaRPr b="1" sz="1800">
              <a:solidFill>
                <a:srgbClr val="FF0000"/>
              </a:solidFill>
              <a:latin typeface="Microsoft JhengHei"/>
              <a:ea typeface="Microsoft JhengHei"/>
              <a:cs typeface="Microsoft JhengHei"/>
              <a:sym typeface="Microsoft JhengHei"/>
            </a:endParaRPr>
          </a:p>
          <a:p>
            <a:pPr indent="0" lvl="0" marL="0" marR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sz="1800">
                <a:solidFill>
                  <a:srgbClr val="000000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公司地址:</a:t>
            </a:r>
            <a:r>
              <a:rPr b="1" lang="zh-TW" sz="2000" u="sng">
                <a:solidFill>
                  <a:srgbClr val="000000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花蓮縣OO鄉OO路OO號</a:t>
            </a:r>
            <a:endParaRPr b="1" sz="1800">
              <a:solidFill>
                <a:srgbClr val="000000"/>
              </a:solidFill>
              <a:latin typeface="Microsoft JhengHei"/>
              <a:ea typeface="Microsoft JhengHei"/>
              <a:cs typeface="Microsoft JhengHei"/>
              <a:sym typeface="Microsoft JhengHei"/>
            </a:endParaRPr>
          </a:p>
        </p:txBody>
      </p:sp>
      <p:sp>
        <p:nvSpPr>
          <p:cNvPr id="114" name="Google Shape;114;p4"/>
          <p:cNvSpPr/>
          <p:nvPr/>
        </p:nvSpPr>
        <p:spPr>
          <a:xfrm>
            <a:off x="493059" y="2187388"/>
            <a:ext cx="6956612" cy="4276165"/>
          </a:xfrm>
          <a:prstGeom prst="rect">
            <a:avLst/>
          </a:prstGeom>
          <a:noFill/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sz="1800">
                <a:solidFill>
                  <a:srgbClr val="000000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提案單位簡介</a:t>
            </a:r>
            <a:endParaRPr sz="1800">
              <a:solidFill>
                <a:srgbClr val="000000"/>
              </a:solidFill>
              <a:latin typeface="Microsoft JhengHei"/>
              <a:ea typeface="Microsoft JhengHei"/>
              <a:cs typeface="Microsoft JhengHei"/>
              <a:sym typeface="Microsoft JhengHei"/>
            </a:endParaRPr>
          </a:p>
          <a:p>
            <a:pPr indent="0" lvl="0" marL="0" marR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sz="1800">
                <a:solidFill>
                  <a:srgbClr val="A5A5A5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(可圖、文並茂或僅文字皆可)</a:t>
            </a:r>
            <a:endParaRPr sz="1800">
              <a:solidFill>
                <a:srgbClr val="A5A5A5"/>
              </a:solidFill>
              <a:latin typeface="Microsoft JhengHei"/>
              <a:ea typeface="Microsoft JhengHei"/>
              <a:cs typeface="Microsoft JhengHei"/>
              <a:sym typeface="Microsoft JhengHei"/>
            </a:endParaRPr>
          </a:p>
        </p:txBody>
      </p:sp>
      <p:sp>
        <p:nvSpPr>
          <p:cNvPr id="115" name="Google Shape;115;p4"/>
          <p:cNvSpPr/>
          <p:nvPr/>
        </p:nvSpPr>
        <p:spPr>
          <a:xfrm>
            <a:off x="7449671" y="2187388"/>
            <a:ext cx="4249270" cy="4276165"/>
          </a:xfrm>
          <a:prstGeom prst="rect">
            <a:avLst/>
          </a:prstGeom>
          <a:noFill/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1800">
                <a:solidFill>
                  <a:srgbClr val="000000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執行優勢</a:t>
            </a:r>
            <a:endParaRPr sz="1800">
              <a:solidFill>
                <a:srgbClr val="000000"/>
              </a:solidFill>
              <a:latin typeface="Microsoft JhengHei"/>
              <a:ea typeface="Microsoft JhengHei"/>
              <a:cs typeface="Microsoft JhengHei"/>
              <a:sym typeface="Microsoft JhengHe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1800">
                <a:solidFill>
                  <a:srgbClr val="000000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(原則以條列式說明)</a:t>
            </a:r>
            <a:endParaRPr sz="1800">
              <a:solidFill>
                <a:srgbClr val="000000"/>
              </a:solidFill>
              <a:latin typeface="Microsoft JhengHei"/>
              <a:ea typeface="Microsoft JhengHei"/>
              <a:cs typeface="Microsoft JhengHei"/>
              <a:sym typeface="Microsoft JhengHei"/>
            </a:endParaRPr>
          </a:p>
        </p:txBody>
      </p:sp>
      <p:sp>
        <p:nvSpPr>
          <p:cNvPr id="116" name="Google Shape;116;p4"/>
          <p:cNvSpPr/>
          <p:nvPr/>
        </p:nvSpPr>
        <p:spPr>
          <a:xfrm>
            <a:off x="6427694" y="824753"/>
            <a:ext cx="2859741" cy="1232647"/>
          </a:xfrm>
          <a:prstGeom prst="rect">
            <a:avLst/>
          </a:prstGeom>
          <a:noFill/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sz="1800">
                <a:solidFill>
                  <a:srgbClr val="000000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創立日期:</a:t>
            </a:r>
            <a:r>
              <a:rPr b="1" lang="zh-TW" sz="1800" u="sng">
                <a:solidFill>
                  <a:srgbClr val="000000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   </a:t>
            </a:r>
            <a:r>
              <a:rPr lang="zh-TW" sz="1800" u="sng">
                <a:solidFill>
                  <a:srgbClr val="000000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年</a:t>
            </a:r>
            <a:r>
              <a:rPr b="1" lang="zh-TW" sz="1800" u="sng">
                <a:solidFill>
                  <a:srgbClr val="000000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  </a:t>
            </a:r>
            <a:r>
              <a:rPr lang="zh-TW" sz="1800" u="sng">
                <a:solidFill>
                  <a:srgbClr val="000000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月</a:t>
            </a:r>
            <a:r>
              <a:rPr b="1" lang="zh-TW" sz="1800" u="sng">
                <a:solidFill>
                  <a:srgbClr val="000000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  </a:t>
            </a:r>
            <a:r>
              <a:rPr lang="zh-TW" sz="1800" u="sng">
                <a:solidFill>
                  <a:srgbClr val="000000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日</a:t>
            </a:r>
            <a:endParaRPr sz="1800">
              <a:solidFill>
                <a:srgbClr val="000000"/>
              </a:solidFill>
              <a:latin typeface="Microsoft JhengHei"/>
              <a:ea typeface="Microsoft JhengHei"/>
              <a:cs typeface="Microsoft JhengHei"/>
              <a:sym typeface="Microsoft JhengHei"/>
            </a:endParaRPr>
          </a:p>
          <a:p>
            <a:pPr indent="0" lvl="0" marL="0" marR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sz="1800">
                <a:solidFill>
                  <a:srgbClr val="000000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員工人數:</a:t>
            </a:r>
            <a:r>
              <a:rPr lang="zh-TW" sz="2000" u="sng">
                <a:solidFill>
                  <a:srgbClr val="000000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 </a:t>
            </a:r>
            <a:r>
              <a:rPr b="1" lang="zh-TW" sz="2400" u="sng">
                <a:solidFill>
                  <a:srgbClr val="000000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        </a:t>
            </a:r>
            <a:r>
              <a:rPr lang="zh-TW" sz="1800" u="sng">
                <a:solidFill>
                  <a:srgbClr val="000000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人</a:t>
            </a:r>
            <a:endParaRPr sz="1800">
              <a:solidFill>
                <a:srgbClr val="000000"/>
              </a:solidFill>
              <a:latin typeface="Microsoft JhengHei"/>
              <a:ea typeface="Microsoft JhengHei"/>
              <a:cs typeface="Microsoft JhengHei"/>
              <a:sym typeface="Microsoft JhengHei"/>
            </a:endParaRPr>
          </a:p>
        </p:txBody>
      </p:sp>
      <p:sp>
        <p:nvSpPr>
          <p:cNvPr id="117" name="Google Shape;117;p4"/>
          <p:cNvSpPr/>
          <p:nvPr/>
        </p:nvSpPr>
        <p:spPr>
          <a:xfrm>
            <a:off x="9287435" y="824752"/>
            <a:ext cx="2411506" cy="1232647"/>
          </a:xfrm>
          <a:prstGeom prst="rect">
            <a:avLst/>
          </a:prstGeom>
          <a:noFill/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1400">
                <a:solidFill>
                  <a:srgbClr val="00B050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是否有申請過其他政府計畫</a:t>
            </a:r>
            <a:endParaRPr sz="1400">
              <a:solidFill>
                <a:srgbClr val="00B050"/>
              </a:solidFill>
              <a:latin typeface="Microsoft JhengHei"/>
              <a:ea typeface="Microsoft JhengHei"/>
              <a:cs typeface="Microsoft JhengHei"/>
              <a:sym typeface="Microsoft JhengHe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400">
                <a:solidFill>
                  <a:srgbClr val="000000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□</a:t>
            </a:r>
            <a:r>
              <a:rPr lang="zh-TW" sz="1400">
                <a:solidFill>
                  <a:srgbClr val="000000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否    </a:t>
            </a:r>
            <a:r>
              <a:rPr lang="zh-TW" sz="2400">
                <a:solidFill>
                  <a:srgbClr val="000000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□</a:t>
            </a:r>
            <a:r>
              <a:rPr lang="zh-TW" sz="1400">
                <a:solidFill>
                  <a:srgbClr val="000000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是,計畫名稱:</a:t>
            </a:r>
            <a:endParaRPr/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sz="1200">
                <a:solidFill>
                  <a:srgbClr val="000000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____________________________</a:t>
            </a:r>
            <a:endParaRPr/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sz="1200">
                <a:solidFill>
                  <a:srgbClr val="000000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____________________________</a:t>
            </a:r>
            <a:endParaRPr/>
          </a:p>
        </p:txBody>
      </p:sp>
      <p:sp>
        <p:nvSpPr>
          <p:cNvPr id="118" name="Google Shape;118;p4"/>
          <p:cNvSpPr txBox="1"/>
          <p:nvPr>
            <p:ph idx="11" type="ftr"/>
          </p:nvPr>
        </p:nvSpPr>
        <p:spPr>
          <a:xfrm>
            <a:off x="10968927" y="6394262"/>
            <a:ext cx="158227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3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5"/>
          <p:cNvSpPr txBox="1"/>
          <p:nvPr/>
        </p:nvSpPr>
        <p:spPr>
          <a:xfrm>
            <a:off x="493059" y="268941"/>
            <a:ext cx="2236510" cy="4001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zh-TW" sz="2000">
                <a:solidFill>
                  <a:schemeClr val="dk1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四、預計工作事項</a:t>
            </a:r>
            <a:endParaRPr b="1" sz="2000">
              <a:solidFill>
                <a:schemeClr val="dk1"/>
              </a:solidFill>
              <a:latin typeface="Microsoft JhengHei"/>
              <a:ea typeface="Microsoft JhengHei"/>
              <a:cs typeface="Microsoft JhengHei"/>
              <a:sym typeface="Microsoft JhengHei"/>
            </a:endParaRPr>
          </a:p>
        </p:txBody>
      </p:sp>
      <p:sp>
        <p:nvSpPr>
          <p:cNvPr id="124" name="Google Shape;124;p5"/>
          <p:cNvSpPr/>
          <p:nvPr/>
        </p:nvSpPr>
        <p:spPr>
          <a:xfrm>
            <a:off x="1443317" y="1023260"/>
            <a:ext cx="555812" cy="4890749"/>
          </a:xfrm>
          <a:prstGeom prst="rect">
            <a:avLst/>
          </a:prstGeom>
          <a:noFill/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1800">
                <a:solidFill>
                  <a:srgbClr val="000000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計畫名稱</a:t>
            </a:r>
            <a:endParaRPr/>
          </a:p>
        </p:txBody>
      </p:sp>
      <p:sp>
        <p:nvSpPr>
          <p:cNvPr id="125" name="Google Shape;125;p5"/>
          <p:cNvSpPr/>
          <p:nvPr/>
        </p:nvSpPr>
        <p:spPr>
          <a:xfrm>
            <a:off x="3039036" y="924786"/>
            <a:ext cx="3420220" cy="654424"/>
          </a:xfrm>
          <a:prstGeom prst="rect">
            <a:avLst/>
          </a:prstGeom>
          <a:noFill/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1800">
                <a:solidFill>
                  <a:srgbClr val="000000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A分項工作內容</a:t>
            </a:r>
            <a:endParaRPr/>
          </a:p>
        </p:txBody>
      </p:sp>
      <p:sp>
        <p:nvSpPr>
          <p:cNvPr id="126" name="Google Shape;126;p5"/>
          <p:cNvSpPr/>
          <p:nvPr/>
        </p:nvSpPr>
        <p:spPr>
          <a:xfrm>
            <a:off x="3039036" y="2343006"/>
            <a:ext cx="3420220" cy="654424"/>
          </a:xfrm>
          <a:prstGeom prst="rect">
            <a:avLst/>
          </a:prstGeom>
          <a:noFill/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1800">
                <a:solidFill>
                  <a:srgbClr val="000000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B分項工作內容</a:t>
            </a:r>
            <a:endParaRPr/>
          </a:p>
        </p:txBody>
      </p:sp>
      <p:sp>
        <p:nvSpPr>
          <p:cNvPr id="127" name="Google Shape;127;p5"/>
          <p:cNvSpPr/>
          <p:nvPr/>
        </p:nvSpPr>
        <p:spPr>
          <a:xfrm>
            <a:off x="3039036" y="3742327"/>
            <a:ext cx="3420220" cy="654424"/>
          </a:xfrm>
          <a:prstGeom prst="rect">
            <a:avLst/>
          </a:prstGeom>
          <a:noFill/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1800">
                <a:solidFill>
                  <a:srgbClr val="000000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C分項工作內容</a:t>
            </a:r>
            <a:endParaRPr/>
          </a:p>
        </p:txBody>
      </p:sp>
      <p:sp>
        <p:nvSpPr>
          <p:cNvPr id="128" name="Google Shape;128;p5"/>
          <p:cNvSpPr/>
          <p:nvPr/>
        </p:nvSpPr>
        <p:spPr>
          <a:xfrm>
            <a:off x="3039036" y="5259602"/>
            <a:ext cx="3420220" cy="654424"/>
          </a:xfrm>
          <a:prstGeom prst="rect">
            <a:avLst/>
          </a:prstGeom>
          <a:noFill/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1800">
                <a:solidFill>
                  <a:srgbClr val="000000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D分項工作內容</a:t>
            </a:r>
            <a:endParaRPr/>
          </a:p>
        </p:txBody>
      </p:sp>
      <p:cxnSp>
        <p:nvCxnSpPr>
          <p:cNvPr id="129" name="Google Shape;129;p5"/>
          <p:cNvCxnSpPr>
            <a:stCxn id="124" idx="3"/>
          </p:cNvCxnSpPr>
          <p:nvPr/>
        </p:nvCxnSpPr>
        <p:spPr>
          <a:xfrm>
            <a:off x="1999129" y="3468635"/>
            <a:ext cx="627600" cy="18900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30" name="Google Shape;130;p5"/>
          <p:cNvCxnSpPr/>
          <p:nvPr/>
        </p:nvCxnSpPr>
        <p:spPr>
          <a:xfrm>
            <a:off x="2626659" y="1251997"/>
            <a:ext cx="412377" cy="1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31" name="Google Shape;131;p5"/>
          <p:cNvCxnSpPr/>
          <p:nvPr/>
        </p:nvCxnSpPr>
        <p:spPr>
          <a:xfrm>
            <a:off x="2626659" y="2665855"/>
            <a:ext cx="412377" cy="1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32" name="Google Shape;132;p5"/>
          <p:cNvCxnSpPr/>
          <p:nvPr/>
        </p:nvCxnSpPr>
        <p:spPr>
          <a:xfrm>
            <a:off x="2626659" y="4060812"/>
            <a:ext cx="412377" cy="1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33" name="Google Shape;133;p5"/>
          <p:cNvCxnSpPr/>
          <p:nvPr/>
        </p:nvCxnSpPr>
        <p:spPr>
          <a:xfrm>
            <a:off x="2626659" y="5588589"/>
            <a:ext cx="412377" cy="1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34" name="Google Shape;134;p5"/>
          <p:cNvCxnSpPr/>
          <p:nvPr/>
        </p:nvCxnSpPr>
        <p:spPr>
          <a:xfrm>
            <a:off x="2626659" y="1260134"/>
            <a:ext cx="0" cy="4324764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135" name="Google Shape;135;p5"/>
          <p:cNvSpPr/>
          <p:nvPr/>
        </p:nvSpPr>
        <p:spPr>
          <a:xfrm>
            <a:off x="7001435" y="422830"/>
            <a:ext cx="4697503" cy="1284514"/>
          </a:xfrm>
          <a:prstGeom prst="rect">
            <a:avLst/>
          </a:prstGeom>
          <a:noFill/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1600">
                <a:solidFill>
                  <a:schemeClr val="dk1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請簡要說明A分項欲執行之內容或方式</a:t>
            </a:r>
            <a:endParaRPr/>
          </a:p>
        </p:txBody>
      </p:sp>
      <p:sp>
        <p:nvSpPr>
          <p:cNvPr id="136" name="Google Shape;136;p5"/>
          <p:cNvSpPr txBox="1"/>
          <p:nvPr/>
        </p:nvSpPr>
        <p:spPr>
          <a:xfrm>
            <a:off x="6893859" y="115052"/>
            <a:ext cx="2369884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zh-TW" sz="1400">
                <a:solidFill>
                  <a:srgbClr val="0070C0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分項A主要工作簡要說明:</a:t>
            </a:r>
            <a:endParaRPr/>
          </a:p>
        </p:txBody>
      </p:sp>
      <p:sp>
        <p:nvSpPr>
          <p:cNvPr id="137" name="Google Shape;137;p5"/>
          <p:cNvSpPr/>
          <p:nvPr/>
        </p:nvSpPr>
        <p:spPr>
          <a:xfrm>
            <a:off x="7001435" y="2001258"/>
            <a:ext cx="4697503" cy="1284514"/>
          </a:xfrm>
          <a:prstGeom prst="rect">
            <a:avLst/>
          </a:prstGeom>
          <a:noFill/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1600">
                <a:solidFill>
                  <a:schemeClr val="dk1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請簡要說明B分項欲執行之內容或方式</a:t>
            </a:r>
            <a:endParaRPr/>
          </a:p>
        </p:txBody>
      </p:sp>
      <p:sp>
        <p:nvSpPr>
          <p:cNvPr id="138" name="Google Shape;138;p5"/>
          <p:cNvSpPr txBox="1"/>
          <p:nvPr/>
        </p:nvSpPr>
        <p:spPr>
          <a:xfrm>
            <a:off x="6893859" y="1693480"/>
            <a:ext cx="2369884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zh-TW" sz="1400">
                <a:solidFill>
                  <a:srgbClr val="0070C0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分項B主要工作簡要說明:</a:t>
            </a:r>
            <a:endParaRPr/>
          </a:p>
        </p:txBody>
      </p:sp>
      <p:sp>
        <p:nvSpPr>
          <p:cNvPr id="139" name="Google Shape;139;p5"/>
          <p:cNvSpPr/>
          <p:nvPr/>
        </p:nvSpPr>
        <p:spPr>
          <a:xfrm>
            <a:off x="7001435" y="3651942"/>
            <a:ext cx="4697503" cy="1284514"/>
          </a:xfrm>
          <a:prstGeom prst="rect">
            <a:avLst/>
          </a:prstGeom>
          <a:noFill/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1600">
                <a:solidFill>
                  <a:schemeClr val="dk1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請簡要說明C分項欲執行之內容或方式</a:t>
            </a:r>
            <a:endParaRPr/>
          </a:p>
        </p:txBody>
      </p:sp>
      <p:sp>
        <p:nvSpPr>
          <p:cNvPr id="140" name="Google Shape;140;p5"/>
          <p:cNvSpPr txBox="1"/>
          <p:nvPr/>
        </p:nvSpPr>
        <p:spPr>
          <a:xfrm>
            <a:off x="6893859" y="3344164"/>
            <a:ext cx="2369884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zh-TW" sz="1400">
                <a:solidFill>
                  <a:srgbClr val="0070C0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分項C主要工作簡要說明:</a:t>
            </a:r>
            <a:endParaRPr/>
          </a:p>
        </p:txBody>
      </p:sp>
      <p:sp>
        <p:nvSpPr>
          <p:cNvPr id="141" name="Google Shape;141;p5"/>
          <p:cNvSpPr/>
          <p:nvPr/>
        </p:nvSpPr>
        <p:spPr>
          <a:xfrm>
            <a:off x="7001435" y="5230370"/>
            <a:ext cx="4697503" cy="1284514"/>
          </a:xfrm>
          <a:prstGeom prst="rect">
            <a:avLst/>
          </a:prstGeom>
          <a:noFill/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1600">
                <a:solidFill>
                  <a:schemeClr val="dk1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請簡要說明D分項欲執行之內容或方式</a:t>
            </a:r>
            <a:endParaRPr/>
          </a:p>
        </p:txBody>
      </p:sp>
      <p:sp>
        <p:nvSpPr>
          <p:cNvPr id="142" name="Google Shape;142;p5"/>
          <p:cNvSpPr txBox="1"/>
          <p:nvPr/>
        </p:nvSpPr>
        <p:spPr>
          <a:xfrm>
            <a:off x="6893859" y="4922592"/>
            <a:ext cx="2369884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zh-TW" sz="1400">
                <a:solidFill>
                  <a:srgbClr val="0070C0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分項D主要工作簡要說明:</a:t>
            </a:r>
            <a:endParaRPr/>
          </a:p>
        </p:txBody>
      </p:sp>
      <p:sp>
        <p:nvSpPr>
          <p:cNvPr id="143" name="Google Shape;143;p5"/>
          <p:cNvSpPr txBox="1"/>
          <p:nvPr/>
        </p:nvSpPr>
        <p:spPr>
          <a:xfrm>
            <a:off x="3039036" y="6281281"/>
            <a:ext cx="3991843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zh-TW" sz="1400">
                <a:solidFill>
                  <a:srgbClr val="FF0000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*如分項不足或少於四項可自行增加或減少</a:t>
            </a:r>
            <a:endParaRPr b="1" sz="1400">
              <a:solidFill>
                <a:srgbClr val="FF0000"/>
              </a:solidFill>
              <a:latin typeface="Microsoft JhengHei"/>
              <a:ea typeface="Microsoft JhengHei"/>
              <a:cs typeface="Microsoft JhengHei"/>
              <a:sym typeface="Microsoft JhengHei"/>
            </a:endParaRPr>
          </a:p>
        </p:txBody>
      </p:sp>
      <p:sp>
        <p:nvSpPr>
          <p:cNvPr id="144" name="Google Shape;144;p5"/>
          <p:cNvSpPr txBox="1"/>
          <p:nvPr>
            <p:ph idx="11" type="ftr"/>
          </p:nvPr>
        </p:nvSpPr>
        <p:spPr>
          <a:xfrm>
            <a:off x="10968927" y="6394262"/>
            <a:ext cx="158227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4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6"/>
          <p:cNvSpPr txBox="1"/>
          <p:nvPr/>
        </p:nvSpPr>
        <p:spPr>
          <a:xfrm>
            <a:off x="493059" y="268941"/>
            <a:ext cx="2236510" cy="4001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zh-TW" sz="2000">
                <a:solidFill>
                  <a:schemeClr val="dk1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五、計畫團隊簡介</a:t>
            </a:r>
            <a:endParaRPr b="1" sz="2000">
              <a:solidFill>
                <a:schemeClr val="dk1"/>
              </a:solidFill>
              <a:latin typeface="Microsoft JhengHei"/>
              <a:ea typeface="Microsoft JhengHei"/>
              <a:cs typeface="Microsoft JhengHei"/>
              <a:sym typeface="Microsoft JhengHei"/>
            </a:endParaRPr>
          </a:p>
        </p:txBody>
      </p:sp>
      <p:sp>
        <p:nvSpPr>
          <p:cNvPr id="150" name="Google Shape;150;p6"/>
          <p:cNvSpPr/>
          <p:nvPr/>
        </p:nvSpPr>
        <p:spPr>
          <a:xfrm>
            <a:off x="3648635" y="824753"/>
            <a:ext cx="8283388" cy="2312894"/>
          </a:xfrm>
          <a:prstGeom prst="rect">
            <a:avLst/>
          </a:prstGeom>
          <a:noFill/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sz="1800">
                <a:solidFill>
                  <a:srgbClr val="000000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計畫主持人說明</a:t>
            </a:r>
            <a:endParaRPr sz="1800">
              <a:solidFill>
                <a:srgbClr val="000000"/>
              </a:solidFill>
              <a:latin typeface="Microsoft JhengHei"/>
              <a:ea typeface="Microsoft JhengHei"/>
              <a:cs typeface="Microsoft JhengHei"/>
              <a:sym typeface="Microsoft JhengHei"/>
            </a:endParaRPr>
          </a:p>
          <a:p>
            <a:pPr indent="0" lvl="0" marL="0" marR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sz="1800">
                <a:solidFill>
                  <a:srgbClr val="000000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可寫過去經驗、主要經歷、專長</a:t>
            </a:r>
            <a:endParaRPr sz="1800">
              <a:solidFill>
                <a:srgbClr val="000000"/>
              </a:solidFill>
              <a:latin typeface="Microsoft JhengHei"/>
              <a:ea typeface="Microsoft JhengHei"/>
              <a:cs typeface="Microsoft JhengHei"/>
              <a:sym typeface="Microsoft JhengHei"/>
            </a:endParaRPr>
          </a:p>
          <a:p>
            <a:pPr indent="0" lvl="0" marL="0" marR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sz="1800">
                <a:solidFill>
                  <a:srgbClr val="000000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曾參與計畫等等</a:t>
            </a:r>
            <a:endParaRPr sz="1800">
              <a:solidFill>
                <a:srgbClr val="000000"/>
              </a:solidFill>
              <a:latin typeface="Microsoft JhengHei"/>
              <a:ea typeface="Microsoft JhengHei"/>
              <a:cs typeface="Microsoft JhengHei"/>
              <a:sym typeface="Microsoft JhengHei"/>
            </a:endParaRPr>
          </a:p>
          <a:p>
            <a:pPr indent="0" lvl="0" marL="0" marR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sz="1800">
                <a:solidFill>
                  <a:srgbClr val="000000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(可圖文搭配)</a:t>
            </a:r>
            <a:endParaRPr sz="1800">
              <a:solidFill>
                <a:srgbClr val="000000"/>
              </a:solidFill>
              <a:latin typeface="Microsoft JhengHei"/>
              <a:ea typeface="Microsoft JhengHei"/>
              <a:cs typeface="Microsoft JhengHei"/>
              <a:sym typeface="Microsoft JhengHei"/>
            </a:endParaRPr>
          </a:p>
        </p:txBody>
      </p:sp>
      <p:sp>
        <p:nvSpPr>
          <p:cNvPr id="151" name="Google Shape;151;p6"/>
          <p:cNvSpPr/>
          <p:nvPr/>
        </p:nvSpPr>
        <p:spPr>
          <a:xfrm>
            <a:off x="493059" y="824754"/>
            <a:ext cx="3155575" cy="731802"/>
          </a:xfrm>
          <a:prstGeom prst="rect">
            <a:avLst/>
          </a:prstGeom>
          <a:noFill/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1800">
                <a:solidFill>
                  <a:srgbClr val="000000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姓名:</a:t>
            </a:r>
            <a:r>
              <a:rPr lang="zh-TW" sz="2400" u="sng">
                <a:solidFill>
                  <a:srgbClr val="0070C0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OOO</a:t>
            </a:r>
            <a:endParaRPr sz="1800" u="sng">
              <a:solidFill>
                <a:srgbClr val="0070C0"/>
              </a:solidFill>
              <a:latin typeface="Microsoft JhengHei"/>
              <a:ea typeface="Microsoft JhengHei"/>
              <a:cs typeface="Microsoft JhengHei"/>
              <a:sym typeface="Microsoft JhengHei"/>
            </a:endParaRPr>
          </a:p>
        </p:txBody>
      </p:sp>
      <p:graphicFrame>
        <p:nvGraphicFramePr>
          <p:cNvPr id="152" name="Google Shape;152;p6"/>
          <p:cNvGraphicFramePr/>
          <p:nvPr/>
        </p:nvGraphicFramePr>
        <p:xfrm>
          <a:off x="493059" y="3318736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{BD1E9AA6-530F-40E1-A439-6B2B1469EF5D}</a:tableStyleId>
              </a:tblPr>
              <a:tblGrid>
                <a:gridCol w="361575"/>
                <a:gridCol w="1592725"/>
                <a:gridCol w="1210225"/>
                <a:gridCol w="3173500"/>
                <a:gridCol w="5109875"/>
              </a:tblGrid>
              <a:tr h="20320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 u="none" cap="none" strike="noStrike"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600" u="none" cap="none" strike="noStrike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姓名</a:t>
                      </a:r>
                      <a:endParaRPr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600" u="none" cap="none" strike="noStrike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職稱</a:t>
                      </a:r>
                      <a:endParaRPr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600" u="none" cap="none" strike="noStrike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最高學歷/系所</a:t>
                      </a:r>
                      <a:endParaRPr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600" u="none" cap="none" strike="noStrike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主要經歷或重要成就</a:t>
                      </a:r>
                      <a:endParaRPr/>
                    </a:p>
                  </a:txBody>
                  <a:tcPr marT="45725" marB="45725" marR="91450" marL="91450" anchor="ctr"/>
                </a:tc>
              </a:tr>
              <a:tr h="71360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800" u="none" cap="none" strike="noStrike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1</a:t>
                      </a:r>
                      <a:endParaRPr sz="1800" u="none" cap="none" strike="noStrike"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600" u="none" cap="none" strike="noStrike"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600" u="none" cap="none" strike="noStrike"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600" u="none" cap="none" strike="noStrike"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600" u="none" cap="none" strike="noStrike"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T="45725" marB="45725" marR="91450" marL="91450" anchor="ctr"/>
                </a:tc>
              </a:tr>
              <a:tr h="73510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800" u="none" cap="none" strike="noStrike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2</a:t>
                      </a:r>
                      <a:endParaRPr sz="1800" u="none" cap="none" strike="noStrike"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600" u="none" cap="none" strike="noStrike"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600" u="none" cap="none" strike="noStrike"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600" u="none" cap="none" strike="noStrike"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600" u="none" cap="none" strike="noStrike"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T="45725" marB="45725" marR="91450" marL="91450" anchor="ctr"/>
                </a:tc>
              </a:tr>
              <a:tr h="72792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800" u="none" cap="none" strike="noStrike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3</a:t>
                      </a:r>
                      <a:endParaRPr sz="1800" u="none" cap="none" strike="noStrike"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600" u="none" cap="none" strike="noStrike"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600" u="none" cap="none" strike="noStrike"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600" u="none" cap="none" strike="noStrike"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600" u="none" cap="none" strike="noStrike"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T="45725" marB="45725" marR="91450" marL="91450" anchor="ctr"/>
                </a:tc>
              </a:tr>
              <a:tr h="72792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800" u="none" cap="none" strike="noStrike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4</a:t>
                      </a:r>
                      <a:endParaRPr sz="1800" u="none" cap="none" strike="noStrike"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600" u="none" cap="none" strike="noStrike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不足可自行</a:t>
                      </a:r>
                      <a:endParaRPr sz="1600" u="none" cap="none" strike="noStrike"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600" u="none" cap="none" strike="noStrike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增列</a:t>
                      </a:r>
                      <a:endParaRPr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600" u="none" cap="none" strike="noStrike"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600" u="none" cap="none" strike="noStrike"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600" u="none" cap="none" strike="noStrike"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T="45725" marB="45725" marR="91450" marL="91450" anchor="ctr"/>
                </a:tc>
              </a:tr>
            </a:tbl>
          </a:graphicData>
        </a:graphic>
      </p:graphicFrame>
      <p:sp>
        <p:nvSpPr>
          <p:cNvPr id="153" name="Google Shape;153;p6"/>
          <p:cNvSpPr/>
          <p:nvPr/>
        </p:nvSpPr>
        <p:spPr>
          <a:xfrm>
            <a:off x="493059" y="1556557"/>
            <a:ext cx="3155575" cy="819090"/>
          </a:xfrm>
          <a:prstGeom prst="rect">
            <a:avLst/>
          </a:prstGeom>
          <a:noFill/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1800">
                <a:solidFill>
                  <a:srgbClr val="000000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學歷:</a:t>
            </a:r>
            <a:r>
              <a:rPr lang="zh-TW" sz="2400" u="sng">
                <a:solidFill>
                  <a:srgbClr val="0070C0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OOOOOOOO學</a:t>
            </a:r>
            <a:endParaRPr sz="2400" u="sng">
              <a:solidFill>
                <a:srgbClr val="0070C0"/>
              </a:solidFill>
              <a:latin typeface="Microsoft JhengHei"/>
              <a:ea typeface="Microsoft JhengHei"/>
              <a:cs typeface="Microsoft JhengHei"/>
              <a:sym typeface="Microsoft JhengHe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400" u="sng">
                <a:solidFill>
                  <a:srgbClr val="0070C0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OOOO系/科</a:t>
            </a:r>
            <a:endParaRPr sz="2400" u="sng">
              <a:solidFill>
                <a:srgbClr val="0070C0"/>
              </a:solidFill>
              <a:latin typeface="Microsoft JhengHei"/>
              <a:ea typeface="Microsoft JhengHei"/>
              <a:cs typeface="Microsoft JhengHei"/>
              <a:sym typeface="Microsoft JhengHei"/>
            </a:endParaRPr>
          </a:p>
        </p:txBody>
      </p:sp>
      <p:sp>
        <p:nvSpPr>
          <p:cNvPr id="154" name="Google Shape;154;p6"/>
          <p:cNvSpPr/>
          <p:nvPr/>
        </p:nvSpPr>
        <p:spPr>
          <a:xfrm>
            <a:off x="493059" y="2375648"/>
            <a:ext cx="3155575" cy="761999"/>
          </a:xfrm>
          <a:prstGeom prst="rect">
            <a:avLst/>
          </a:prstGeom>
          <a:noFill/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1800">
                <a:solidFill>
                  <a:srgbClr val="000000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職稱:</a:t>
            </a:r>
            <a:r>
              <a:rPr lang="zh-TW" sz="2400" u="sng">
                <a:solidFill>
                  <a:srgbClr val="0070C0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OO</a:t>
            </a:r>
            <a:endParaRPr sz="1800" u="sng">
              <a:solidFill>
                <a:srgbClr val="0070C0"/>
              </a:solidFill>
              <a:latin typeface="Microsoft JhengHei"/>
              <a:ea typeface="Microsoft JhengHei"/>
              <a:cs typeface="Microsoft JhengHei"/>
              <a:sym typeface="Microsoft JhengHei"/>
            </a:endParaRPr>
          </a:p>
        </p:txBody>
      </p:sp>
      <p:sp>
        <p:nvSpPr>
          <p:cNvPr id="155" name="Google Shape;155;p6"/>
          <p:cNvSpPr txBox="1"/>
          <p:nvPr/>
        </p:nvSpPr>
        <p:spPr>
          <a:xfrm rot="5400000">
            <a:off x="-457202" y="1750367"/>
            <a:ext cx="1438855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1800">
                <a:solidFill>
                  <a:srgbClr val="7F7F7F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計畫主持人</a:t>
            </a:r>
            <a:endParaRPr/>
          </a:p>
        </p:txBody>
      </p:sp>
      <p:sp>
        <p:nvSpPr>
          <p:cNvPr id="156" name="Google Shape;156;p6"/>
          <p:cNvSpPr txBox="1"/>
          <p:nvPr/>
        </p:nvSpPr>
        <p:spPr>
          <a:xfrm rot="5400000">
            <a:off x="-322550" y="4588412"/>
            <a:ext cx="1169551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1800">
                <a:solidFill>
                  <a:srgbClr val="7F7F7F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計畫人員</a:t>
            </a:r>
            <a:endParaRPr/>
          </a:p>
        </p:txBody>
      </p:sp>
      <p:sp>
        <p:nvSpPr>
          <p:cNvPr id="157" name="Google Shape;157;p6"/>
          <p:cNvSpPr txBox="1"/>
          <p:nvPr>
            <p:ph idx="11" type="ftr"/>
          </p:nvPr>
        </p:nvSpPr>
        <p:spPr>
          <a:xfrm>
            <a:off x="10968927" y="6394262"/>
            <a:ext cx="158227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5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7"/>
          <p:cNvSpPr txBox="1"/>
          <p:nvPr/>
        </p:nvSpPr>
        <p:spPr>
          <a:xfrm>
            <a:off x="493059" y="158535"/>
            <a:ext cx="2236510" cy="4001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zh-TW" sz="2000">
                <a:solidFill>
                  <a:schemeClr val="dk1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五、經費規模預估</a:t>
            </a:r>
            <a:endParaRPr b="1" sz="2000">
              <a:solidFill>
                <a:schemeClr val="dk1"/>
              </a:solidFill>
              <a:latin typeface="Microsoft JhengHei"/>
              <a:ea typeface="Microsoft JhengHei"/>
              <a:cs typeface="Microsoft JhengHei"/>
              <a:sym typeface="Microsoft JhengHei"/>
            </a:endParaRPr>
          </a:p>
        </p:txBody>
      </p:sp>
      <p:graphicFrame>
        <p:nvGraphicFramePr>
          <p:cNvPr id="163" name="Google Shape;163;p7"/>
          <p:cNvGraphicFramePr/>
          <p:nvPr/>
        </p:nvGraphicFramePr>
        <p:xfrm>
          <a:off x="385483" y="628574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{6DBC9EC9-C10C-4ED5-A4F1-65028B7F2A15}</a:tableStyleId>
              </a:tblPr>
              <a:tblGrid>
                <a:gridCol w="366800"/>
                <a:gridCol w="1615700"/>
                <a:gridCol w="2391725"/>
                <a:gridCol w="3192000"/>
              </a:tblGrid>
              <a:tr h="44822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 u="none" cap="none" strike="noStrike"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600" u="none" cap="none" strike="noStrike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經費項目</a:t>
                      </a:r>
                      <a:endParaRPr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600" u="none" cap="none" strike="noStrike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內容</a:t>
                      </a:r>
                      <a:endParaRPr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600" u="none" cap="none" strike="noStrike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預計費用</a:t>
                      </a:r>
                      <a:endParaRPr/>
                    </a:p>
                  </a:txBody>
                  <a:tcPr marT="45725" marB="45725" marR="91450" marL="91450" anchor="ctr"/>
                </a:tc>
              </a:tr>
              <a:tr h="8767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800" u="none" cap="none" strike="noStrike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1</a:t>
                      </a:r>
                      <a:endParaRPr sz="1800" u="none" cap="none" strike="noStrike"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zh-TW" sz="1800" u="none" cap="none" strike="noStrike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人事費</a:t>
                      </a:r>
                      <a:endParaRPr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600" u="none" cap="none" strike="noStrike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包含計畫內人員之薪資及顧問費用</a:t>
                      </a:r>
                      <a:endParaRPr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zh-TW" sz="1800" u="none" cap="none" strike="noStrike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    000       千元</a:t>
                      </a:r>
                      <a:endParaRPr/>
                    </a:p>
                  </a:txBody>
                  <a:tcPr marT="45725" marB="45725" marR="91450" marL="91450" anchor="ctr"/>
                </a:tc>
              </a:tr>
              <a:tr h="9538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800" u="none" cap="none" strike="noStrike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2</a:t>
                      </a:r>
                      <a:endParaRPr sz="1800" u="none" cap="none" strike="noStrike"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zh-TW" sz="1800" u="none" cap="none" strike="noStrike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研發設備</a:t>
                      </a:r>
                      <a:endParaRPr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600" u="none" cap="none" strike="noStrike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設備使用費、</a:t>
                      </a:r>
                      <a:endParaRPr sz="1600" u="none" cap="none" strike="noStrike"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  <a:p>
                      <a:pPr indent="0" lvl="0" marL="0" marR="0" rtl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600" u="none" cap="none" strike="noStrike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設備維護費等</a:t>
                      </a:r>
                      <a:endParaRPr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zh-TW" sz="1800" u="none" cap="none" strike="noStrike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    000      千元</a:t>
                      </a:r>
                      <a:endParaRPr/>
                    </a:p>
                  </a:txBody>
                  <a:tcPr marT="45725" marB="45725" marR="91450" marL="91450" anchor="ctr"/>
                </a:tc>
              </a:tr>
              <a:tr h="89467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800" u="none" cap="none" strike="noStrike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3</a:t>
                      </a:r>
                      <a:endParaRPr sz="1800" u="none" cap="none" strike="noStrike"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zh-TW" sz="1800" u="none" cap="none" strike="noStrike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材料費</a:t>
                      </a:r>
                      <a:endParaRPr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600" u="none" cap="none" strike="noStrike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計畫欲購置之材料費用</a:t>
                      </a:r>
                      <a:endParaRPr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zh-TW" sz="1800" u="none" cap="none" strike="noStrike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    000      千元</a:t>
                      </a:r>
                      <a:endParaRPr/>
                    </a:p>
                  </a:txBody>
                  <a:tcPr marT="45725" marB="45725" marR="91450" marL="91450" anchor="ctr"/>
                </a:tc>
              </a:tr>
              <a:tr h="152042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800" u="none" cap="none" strike="noStrike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4</a:t>
                      </a:r>
                      <a:endParaRPr sz="1800" u="none" cap="none" strike="noStrike"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zh-TW" sz="1800" u="none" cap="none" strike="noStrike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技術移轉費</a:t>
                      </a:r>
                      <a:endParaRPr b="1" sz="1800" u="none" cap="none" strike="noStrike"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600" u="none" cap="none" strike="noStrike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技術或智財權購買</a:t>
                      </a:r>
                      <a:endParaRPr sz="1600" u="none" cap="none" strike="noStrike"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  <a:p>
                      <a:pPr indent="0" lvl="0" marL="0" marR="0" rtl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600" u="none" cap="none" strike="noStrike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委託研究費</a:t>
                      </a:r>
                      <a:endParaRPr sz="1600" u="none" cap="none" strike="noStrike"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  <a:p>
                      <a:pPr indent="0" lvl="0" marL="0" marR="0" rtl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600" u="none" cap="none" strike="noStrike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委託設計費</a:t>
                      </a:r>
                      <a:endParaRPr sz="1600" u="none" cap="none" strike="noStrike"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  <a:p>
                      <a:pPr indent="0" lvl="0" marL="0" marR="0" rtl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600" u="none" cap="none" strike="noStrike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委託諮詢費等費用</a:t>
                      </a:r>
                      <a:endParaRPr sz="1600" u="none" cap="none" strike="noStrike"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zh-TW" sz="1800" u="none" cap="none" strike="noStrike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    000      千元</a:t>
                      </a:r>
                      <a:endParaRPr/>
                    </a:p>
                  </a:txBody>
                  <a:tcPr marT="45725" marB="45725" marR="91450" marL="91450" anchor="ctr"/>
                </a:tc>
              </a:tr>
              <a:tr h="613175">
                <a:tc gridSpan="3"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zh-TW" sz="2400" u="none" cap="none" strike="noStrike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合計</a:t>
                      </a:r>
                      <a:endParaRPr/>
                    </a:p>
                  </a:txBody>
                  <a:tcPr marT="45725" marB="45725" marR="91450" marL="91450" anchor="ctr"/>
                </a:tc>
                <a:tc hMerge="1"/>
                <a:tc hMerge="1"/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zh-TW" sz="2400" u="none" cap="none" strike="noStrike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   0,000   千元</a:t>
                      </a:r>
                      <a:endParaRPr/>
                    </a:p>
                  </a:txBody>
                  <a:tcPr marT="45725" marB="45725" marR="91450" marL="91450" anchor="ctr"/>
                </a:tc>
              </a:tr>
            </a:tbl>
          </a:graphicData>
        </a:graphic>
      </p:graphicFrame>
      <p:sp>
        <p:nvSpPr>
          <p:cNvPr id="164" name="Google Shape;164;p7"/>
          <p:cNvSpPr txBox="1"/>
          <p:nvPr/>
        </p:nvSpPr>
        <p:spPr>
          <a:xfrm>
            <a:off x="322730" y="6075537"/>
            <a:ext cx="3991843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1400">
                <a:solidFill>
                  <a:srgbClr val="0070C0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*人事費用薪資標準可參考</a:t>
            </a:r>
            <a:r>
              <a:rPr b="1" lang="zh-TW" sz="1400" u="sng">
                <a:solidFill>
                  <a:srgbClr val="0070C0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附件Z</a:t>
            </a:r>
            <a:r>
              <a:rPr lang="zh-TW" sz="1400">
                <a:solidFill>
                  <a:srgbClr val="0070C0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計算</a:t>
            </a:r>
            <a:endParaRPr sz="1400">
              <a:solidFill>
                <a:srgbClr val="0070C0"/>
              </a:solidFill>
              <a:latin typeface="Microsoft JhengHei"/>
              <a:ea typeface="Microsoft JhengHei"/>
              <a:cs typeface="Microsoft JhengHei"/>
              <a:sym typeface="Microsoft JhengHei"/>
            </a:endParaRPr>
          </a:p>
        </p:txBody>
      </p:sp>
      <p:sp>
        <p:nvSpPr>
          <p:cNvPr id="165" name="Google Shape;165;p7"/>
          <p:cNvSpPr txBox="1"/>
          <p:nvPr/>
        </p:nvSpPr>
        <p:spPr>
          <a:xfrm>
            <a:off x="6759388" y="5543943"/>
            <a:ext cx="1192306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1400">
                <a:solidFill>
                  <a:schemeClr val="dk1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(計畫總經費)</a:t>
            </a:r>
            <a:endParaRPr/>
          </a:p>
        </p:txBody>
      </p:sp>
      <p:graphicFrame>
        <p:nvGraphicFramePr>
          <p:cNvPr id="166" name="Google Shape;166;p7"/>
          <p:cNvGraphicFramePr/>
          <p:nvPr/>
        </p:nvGraphicFramePr>
        <p:xfrm>
          <a:off x="8157882" y="628574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{086B7756-3C13-4571-803D-6C4184F21BA7}</a:tableStyleId>
              </a:tblPr>
              <a:tblGrid>
                <a:gridCol w="1836275"/>
                <a:gridCol w="1812375"/>
              </a:tblGrid>
              <a:tr h="50097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600" u="none" cap="none" strike="noStrike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預計申請補助比例</a:t>
                      </a:r>
                      <a:endParaRPr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600" u="none" cap="none" strike="noStrike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預計自籌比例</a:t>
                      </a:r>
                      <a:endParaRPr/>
                    </a:p>
                  </a:txBody>
                  <a:tcPr marT="45725" marB="45725" marR="91450" marL="91450" anchor="ctr"/>
                </a:tc>
              </a:tr>
              <a:tr h="116937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3600" u="sng" cap="none" strike="noStrike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 00  </a:t>
                      </a:r>
                      <a:r>
                        <a:rPr lang="zh-TW" sz="3600" u="none" cap="none" strike="noStrike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%</a:t>
                      </a:r>
                      <a:endParaRPr sz="3600" u="none" cap="none" strike="noStrike"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3600" u="sng" cap="none" strike="noStrike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 00  </a:t>
                      </a:r>
                      <a:r>
                        <a:rPr lang="zh-TW" sz="3600" u="none" cap="none" strike="noStrike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%</a:t>
                      </a:r>
                      <a:endParaRPr sz="3600" u="none" cap="none" strike="noStrike"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T="45725" marB="45725" marR="91450" marL="91450" anchor="ctr"/>
                </a:tc>
              </a:tr>
            </a:tbl>
          </a:graphicData>
        </a:graphic>
      </p:graphicFrame>
      <p:sp>
        <p:nvSpPr>
          <p:cNvPr id="167" name="Google Shape;167;p7"/>
          <p:cNvSpPr txBox="1"/>
          <p:nvPr/>
        </p:nvSpPr>
        <p:spPr>
          <a:xfrm>
            <a:off x="8068236" y="2387830"/>
            <a:ext cx="3648636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1400">
                <a:solidFill>
                  <a:srgbClr val="0070C0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*補助比例為0%~50% +自籌比例=100% </a:t>
            </a:r>
            <a:endParaRPr/>
          </a:p>
        </p:txBody>
      </p:sp>
      <p:graphicFrame>
        <p:nvGraphicFramePr>
          <p:cNvPr id="168" name="Google Shape;168;p7"/>
          <p:cNvGraphicFramePr/>
          <p:nvPr/>
        </p:nvGraphicFramePr>
        <p:xfrm>
          <a:off x="8178360" y="2911285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{7D668936-6EAC-4619-BBAB-5FE88E7C6E89}</a:tableStyleId>
              </a:tblPr>
              <a:tblGrid>
                <a:gridCol w="3628150"/>
              </a:tblGrid>
              <a:tr h="67267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800" u="none" cap="none" strike="noStrike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預計申請之</a:t>
                      </a:r>
                      <a:r>
                        <a:rPr lang="zh-TW" sz="2800" u="none" cap="none" strike="noStrike">
                          <a:solidFill>
                            <a:srgbClr val="FFFF00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補助款</a:t>
                      </a:r>
                      <a:endParaRPr sz="1800" u="none" cap="none" strike="noStrike">
                        <a:solidFill>
                          <a:srgbClr val="FFFF00"/>
                        </a:solidFill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T="45725" marB="45725" marR="91450" marL="91450" anchor="ctr"/>
                </a:tc>
              </a:tr>
              <a:tr h="235170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zh-TW" sz="4000" u="sng" cap="none" strike="noStrike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  </a:t>
                      </a:r>
                      <a:r>
                        <a:rPr b="1" lang="zh-TW" sz="4400" u="sng" cap="none" strike="noStrike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0,000</a:t>
                      </a:r>
                      <a:r>
                        <a:rPr b="1" lang="zh-TW" sz="4000" u="sng" cap="none" strike="noStrike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 </a:t>
                      </a:r>
                      <a:r>
                        <a:rPr lang="zh-TW" sz="3600" u="sng" cap="none" strike="noStrike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千元</a:t>
                      </a:r>
                      <a:endParaRPr sz="4000" u="sng" cap="none" strike="noStrike"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T="45725" marB="45725" marR="91450" marL="91450" anchor="ctr"/>
                </a:tc>
              </a:tr>
            </a:tbl>
          </a:graphicData>
        </a:graphic>
      </p:graphicFrame>
      <p:sp>
        <p:nvSpPr>
          <p:cNvPr id="169" name="Google Shape;169;p7"/>
          <p:cNvSpPr txBox="1"/>
          <p:nvPr/>
        </p:nvSpPr>
        <p:spPr>
          <a:xfrm>
            <a:off x="322730" y="6383314"/>
            <a:ext cx="8597153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1400">
                <a:solidFill>
                  <a:srgbClr val="0070C0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*費用填寫請以【千元】計。如1,000,000(一百萬)請以1,000千元填寫；如800,000(八十萬)請以800千元填寫</a:t>
            </a:r>
            <a:endParaRPr sz="1400">
              <a:solidFill>
                <a:srgbClr val="0070C0"/>
              </a:solidFill>
              <a:latin typeface="Microsoft JhengHei"/>
              <a:ea typeface="Microsoft JhengHei"/>
              <a:cs typeface="Microsoft JhengHei"/>
              <a:sym typeface="Microsoft JhengHei"/>
            </a:endParaRPr>
          </a:p>
        </p:txBody>
      </p:sp>
      <p:sp>
        <p:nvSpPr>
          <p:cNvPr id="170" name="Google Shape;170;p7"/>
          <p:cNvSpPr txBox="1"/>
          <p:nvPr/>
        </p:nvSpPr>
        <p:spPr>
          <a:xfrm>
            <a:off x="3341288" y="6075537"/>
            <a:ext cx="8689347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1400">
                <a:solidFill>
                  <a:srgbClr val="0070C0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*本階段經費僅為參考值，但請盡量合乎規定及接近預估經費填寫，以利判斷計畫合理性或給予經費編列建議。</a:t>
            </a:r>
            <a:endParaRPr sz="1400">
              <a:solidFill>
                <a:srgbClr val="0070C0"/>
              </a:solidFill>
              <a:latin typeface="Microsoft JhengHei"/>
              <a:ea typeface="Microsoft JhengHei"/>
              <a:cs typeface="Microsoft JhengHei"/>
              <a:sym typeface="Microsoft JhengHei"/>
            </a:endParaRPr>
          </a:p>
        </p:txBody>
      </p:sp>
      <p:sp>
        <p:nvSpPr>
          <p:cNvPr id="171" name="Google Shape;171;p7"/>
          <p:cNvSpPr txBox="1"/>
          <p:nvPr>
            <p:ph idx="11" type="ftr"/>
          </p:nvPr>
        </p:nvSpPr>
        <p:spPr>
          <a:xfrm>
            <a:off x="10968927" y="6394262"/>
            <a:ext cx="158227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6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8"/>
          <p:cNvSpPr txBox="1"/>
          <p:nvPr/>
        </p:nvSpPr>
        <p:spPr>
          <a:xfrm>
            <a:off x="395088" y="221286"/>
            <a:ext cx="4467890" cy="4001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zh-TW" sz="2000">
                <a:solidFill>
                  <a:schemeClr val="dk1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六、預期效益或其他補充資料(限一頁)</a:t>
            </a:r>
            <a:endParaRPr/>
          </a:p>
        </p:txBody>
      </p:sp>
      <p:sp>
        <p:nvSpPr>
          <p:cNvPr id="177" name="Google Shape;177;p8"/>
          <p:cNvSpPr/>
          <p:nvPr/>
        </p:nvSpPr>
        <p:spPr>
          <a:xfrm>
            <a:off x="395088" y="621397"/>
            <a:ext cx="5433059" cy="2299353"/>
          </a:xfrm>
          <a:prstGeom prst="rect">
            <a:avLst/>
          </a:prstGeom>
          <a:noFill/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zh-TW" sz="1600">
                <a:solidFill>
                  <a:srgbClr val="000000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一、產出OOO產品一式</a:t>
            </a:r>
            <a:endParaRPr b="1" sz="1600">
              <a:solidFill>
                <a:srgbClr val="000000"/>
              </a:solidFill>
              <a:latin typeface="Microsoft JhengHei"/>
              <a:ea typeface="Microsoft JhengHei"/>
              <a:cs typeface="Microsoft JhengHei"/>
              <a:sym typeface="Microsoft JhengHei"/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zh-TW" sz="1600">
                <a:solidFill>
                  <a:srgbClr val="000000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二、完成建置OOO服務網站平台一式</a:t>
            </a:r>
            <a:endParaRPr b="1" sz="1600">
              <a:solidFill>
                <a:srgbClr val="000000"/>
              </a:solidFill>
              <a:latin typeface="Microsoft JhengHei"/>
              <a:ea typeface="Microsoft JhengHei"/>
              <a:cs typeface="Microsoft JhengHei"/>
              <a:sym typeface="Microsoft JhengHei"/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zh-TW" sz="1600">
                <a:solidFill>
                  <a:srgbClr val="000000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三、完成OOO產品研發</a:t>
            </a:r>
            <a:endParaRPr b="1" sz="1600">
              <a:solidFill>
                <a:srgbClr val="000000"/>
              </a:solidFill>
              <a:latin typeface="Microsoft JhengHei"/>
              <a:ea typeface="Microsoft JhengHei"/>
              <a:cs typeface="Microsoft JhengHei"/>
              <a:sym typeface="Microsoft JhengHei"/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zh-TW" sz="1600">
                <a:solidFill>
                  <a:srgbClr val="000000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四、增進民眾數位科技應用</a:t>
            </a:r>
            <a:endParaRPr b="1" sz="1600">
              <a:solidFill>
                <a:srgbClr val="000000"/>
              </a:solidFill>
              <a:latin typeface="Microsoft JhengHei"/>
              <a:ea typeface="Microsoft JhengHei"/>
              <a:cs typeface="Microsoft JhengHei"/>
              <a:sym typeface="Microsoft JhengHei"/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zh-TW" sz="1600">
                <a:solidFill>
                  <a:srgbClr val="000000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…..</a:t>
            </a:r>
            <a:endParaRPr/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zh-TW" sz="1600">
                <a:solidFill>
                  <a:srgbClr val="000000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(請自行增列)</a:t>
            </a:r>
            <a:endParaRPr/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600">
              <a:solidFill>
                <a:srgbClr val="000000"/>
              </a:solidFill>
              <a:latin typeface="Microsoft JhengHei"/>
              <a:ea typeface="Microsoft JhengHei"/>
              <a:cs typeface="Microsoft JhengHei"/>
              <a:sym typeface="Microsoft JhengHei"/>
            </a:endParaRPr>
          </a:p>
        </p:txBody>
      </p:sp>
      <p:sp>
        <p:nvSpPr>
          <p:cNvPr id="178" name="Google Shape;178;p8"/>
          <p:cNvSpPr/>
          <p:nvPr/>
        </p:nvSpPr>
        <p:spPr>
          <a:xfrm>
            <a:off x="5828148" y="621395"/>
            <a:ext cx="6124824" cy="2299353"/>
          </a:xfrm>
          <a:prstGeom prst="rect">
            <a:avLst/>
          </a:prstGeom>
          <a:noFill/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1800">
                <a:solidFill>
                  <a:srgbClr val="BFBFBF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左邊不敷填寫可填寫於本欄或</a:t>
            </a:r>
            <a:endParaRPr sz="1800">
              <a:solidFill>
                <a:srgbClr val="BFBFBF"/>
              </a:solidFill>
              <a:latin typeface="Microsoft JhengHei"/>
              <a:ea typeface="Microsoft JhengHei"/>
              <a:cs typeface="Microsoft JhengHei"/>
              <a:sym typeface="Microsoft JhengHe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1800">
                <a:solidFill>
                  <a:srgbClr val="BFBFBF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其他補充資料(無則免附)</a:t>
            </a:r>
            <a:endParaRPr sz="1800">
              <a:solidFill>
                <a:srgbClr val="BFBFBF"/>
              </a:solidFill>
              <a:latin typeface="Microsoft JhengHei"/>
              <a:ea typeface="Microsoft JhengHei"/>
              <a:cs typeface="Microsoft JhengHei"/>
              <a:sym typeface="Microsoft JhengHei"/>
            </a:endParaRPr>
          </a:p>
        </p:txBody>
      </p:sp>
      <p:graphicFrame>
        <p:nvGraphicFramePr>
          <p:cNvPr id="179" name="Google Shape;179;p8"/>
          <p:cNvGraphicFramePr/>
          <p:nvPr/>
        </p:nvGraphicFramePr>
        <p:xfrm>
          <a:off x="395087" y="2943608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{6DBC9EC9-C10C-4ED5-A4F1-65028B7F2A15}</a:tableStyleId>
              </a:tblPr>
              <a:tblGrid>
                <a:gridCol w="1864025"/>
                <a:gridCol w="2994200"/>
                <a:gridCol w="609600"/>
                <a:gridCol w="591675"/>
                <a:gridCol w="5498375"/>
              </a:tblGrid>
              <a:tr h="3011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400" u="none" cap="none" strike="noStrike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預期量化效益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400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說明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400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數量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400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單位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200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簡略說明計算基礎</a:t>
                      </a:r>
                      <a:r>
                        <a:rPr lang="zh-TW" sz="1200">
                          <a:solidFill>
                            <a:srgbClr val="FF0000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(請將原範例文字刪除後填入，無則填無) </a:t>
                      </a:r>
                      <a:r>
                        <a:rPr lang="zh-TW" sz="1050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數量以36個月(三年計)</a:t>
                      </a:r>
                      <a:endParaRPr sz="1050"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T="45725" marB="45725" marR="91450" marL="91450"/>
                </a:tc>
              </a:tr>
              <a:tr h="3011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400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1.增加產值</a:t>
                      </a:r>
                      <a:endParaRPr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050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透過計畫完成後與原本情形相比會增加多少產值?</a:t>
                      </a:r>
                      <a:endParaRPr sz="1050"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zh-TW" sz="1400">
                          <a:solidFill>
                            <a:srgbClr val="FF0000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0</a:t>
                      </a:r>
                      <a:endParaRPr b="1" sz="1400">
                        <a:solidFill>
                          <a:srgbClr val="FF0000"/>
                        </a:solidFill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400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千元</a:t>
                      </a:r>
                      <a:endParaRPr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100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(例)建置創新服務平台後每月平均多賣300組*每組200元=60千元*36個月=2,160千元</a:t>
                      </a:r>
                      <a:endParaRPr/>
                    </a:p>
                  </a:txBody>
                  <a:tcPr marT="45725" marB="45725" marR="91450" marL="91450" anchor="ctr"/>
                </a:tc>
              </a:tr>
              <a:tr h="3011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400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2.產出新產品或服務</a:t>
                      </a:r>
                      <a:endParaRPr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050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可對應上方預計產出之產品或服務</a:t>
                      </a:r>
                      <a:endParaRPr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Pts val="1400"/>
                        <a:buFont typeface="Microsoft JhengHei"/>
                        <a:buNone/>
                      </a:pPr>
                      <a:r>
                        <a:rPr b="1" lang="zh-TW" sz="1400">
                          <a:solidFill>
                            <a:srgbClr val="FF0000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0</a:t>
                      </a:r>
                      <a:endParaRPr b="1" sz="1400">
                        <a:solidFill>
                          <a:srgbClr val="FF0000"/>
                        </a:solidFill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400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項</a:t>
                      </a:r>
                      <a:endParaRPr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100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(例)產出物聯網互動式服務平台一式、產出新口味醬料。</a:t>
                      </a:r>
                      <a:endParaRPr/>
                    </a:p>
                  </a:txBody>
                  <a:tcPr marT="45725" marB="45725" marR="91450" marL="91450" anchor="ctr"/>
                </a:tc>
              </a:tr>
              <a:tr h="3011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400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3.衍生商品或服務數</a:t>
                      </a:r>
                      <a:endParaRPr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50"/>
                        <a:buFont typeface="Microsoft JhengHei"/>
                        <a:buNone/>
                      </a:pPr>
                      <a:r>
                        <a:rPr lang="zh-TW" sz="1050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因本計畫所衍生產出的商品或服務。</a:t>
                      </a:r>
                      <a:endParaRPr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zh-TW" sz="1400">
                          <a:solidFill>
                            <a:srgbClr val="FF0000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0</a:t>
                      </a:r>
                      <a:endParaRPr b="1" sz="1400">
                        <a:solidFill>
                          <a:srgbClr val="FF0000"/>
                        </a:solidFill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400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項</a:t>
                      </a:r>
                      <a:endParaRPr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100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(例)萃取過程產出之純露一式</a:t>
                      </a:r>
                      <a:endParaRPr sz="1100"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T="45725" marB="45725" marR="91450" marL="91450" anchor="ctr"/>
                </a:tc>
              </a:tr>
              <a:tr h="3011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400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4.投入研發費用</a:t>
                      </a:r>
                      <a:endParaRPr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50"/>
                        <a:buFont typeface="Microsoft JhengHei"/>
                        <a:buNone/>
                      </a:pPr>
                      <a:r>
                        <a:rPr lang="zh-TW" sz="1050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貴公司自行投入的研發費用。(如自籌款)</a:t>
                      </a:r>
                      <a:endParaRPr sz="1050"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zh-TW" sz="1400">
                          <a:solidFill>
                            <a:srgbClr val="FF0000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0</a:t>
                      </a:r>
                      <a:endParaRPr b="1" sz="1400">
                        <a:solidFill>
                          <a:srgbClr val="FF0000"/>
                        </a:solidFill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400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千元</a:t>
                      </a:r>
                      <a:endParaRPr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100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(例)投入研發服務平台網站費用800千元</a:t>
                      </a:r>
                      <a:endParaRPr/>
                    </a:p>
                  </a:txBody>
                  <a:tcPr marT="45725" marB="45725" marR="91450" marL="91450" anchor="ctr"/>
                </a:tc>
              </a:tr>
              <a:tr h="3011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400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5.促成投資額</a:t>
                      </a:r>
                      <a:endParaRPr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50"/>
                        <a:buFont typeface="Microsoft JhengHei"/>
                        <a:buNone/>
                      </a:pPr>
                      <a:r>
                        <a:rPr lang="zh-TW" sz="1050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本計畫是否有其他單位/或企業之投資?</a:t>
                      </a:r>
                      <a:endParaRPr sz="1050"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zh-TW" sz="1400">
                          <a:solidFill>
                            <a:srgbClr val="FF0000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0</a:t>
                      </a:r>
                      <a:endParaRPr b="1" sz="1400">
                        <a:solidFill>
                          <a:srgbClr val="FF0000"/>
                        </a:solidFill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400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千元</a:t>
                      </a:r>
                      <a:endParaRPr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100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(例)一二三有限公司投資本計畫500千元</a:t>
                      </a:r>
                      <a:endParaRPr/>
                    </a:p>
                  </a:txBody>
                  <a:tcPr marT="45725" marB="45725" marR="91450" marL="91450" anchor="ctr"/>
                </a:tc>
              </a:tr>
              <a:tr h="3011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400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6.降低成本</a:t>
                      </a:r>
                      <a:endParaRPr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050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本計畫完成後是否有助於公司降低人力/業務/原料之成本?</a:t>
                      </a:r>
                      <a:endParaRPr sz="1050"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zh-TW" sz="1400">
                          <a:solidFill>
                            <a:srgbClr val="FF0000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0</a:t>
                      </a:r>
                      <a:endParaRPr b="1" sz="1400">
                        <a:solidFill>
                          <a:srgbClr val="FF0000"/>
                        </a:solidFill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400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千元</a:t>
                      </a:r>
                      <a:endParaRPr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100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(例)原原料一斤20元,透過循環再利用技術成本預估降為10元，每月約使用500斤=每月降低500斤*10元*36個月=降低180千元</a:t>
                      </a:r>
                      <a:endParaRPr sz="1100"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T="45725" marB="45725" marR="91450" marL="91450" anchor="ctr"/>
                </a:tc>
              </a:tr>
              <a:tr h="4165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400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7.增加就業人數</a:t>
                      </a:r>
                      <a:endParaRPr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050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計畫開始後因增加相關業務，增加就業機會，增聘的人力(屆時需有勞健保入保証明)</a:t>
                      </a:r>
                      <a:endParaRPr sz="1050"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zh-TW" sz="1400">
                          <a:solidFill>
                            <a:srgbClr val="FF0000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0</a:t>
                      </a:r>
                      <a:endParaRPr b="1" sz="1400">
                        <a:solidFill>
                          <a:srgbClr val="FF0000"/>
                        </a:solidFill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400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人</a:t>
                      </a:r>
                      <a:endParaRPr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100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(例)增聘國際業務1名。</a:t>
                      </a:r>
                      <a:endParaRPr/>
                    </a:p>
                  </a:txBody>
                  <a:tcPr marT="45725" marB="45725" marR="91450" marL="91450" anchor="ctr"/>
                </a:tc>
              </a:tr>
              <a:tr h="3011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400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8.成立新公司</a:t>
                      </a:r>
                      <a:endParaRPr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50"/>
                        <a:buFont typeface="Microsoft JhengHei"/>
                        <a:buNone/>
                      </a:pPr>
                      <a:r>
                        <a:rPr lang="zh-TW" sz="1050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因本計畫之服務或技術或業務拓展，帶動新公司成立。(屆時需有實際完成商業登記)</a:t>
                      </a:r>
                      <a:endParaRPr sz="1050"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zh-TW" sz="1400">
                          <a:solidFill>
                            <a:srgbClr val="FF0000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0</a:t>
                      </a:r>
                      <a:endParaRPr b="1" sz="1400">
                        <a:solidFill>
                          <a:srgbClr val="FF0000"/>
                        </a:solidFill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400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家</a:t>
                      </a:r>
                      <a:endParaRPr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100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(例)成立”OOOO有限公司”</a:t>
                      </a:r>
                      <a:endParaRPr sz="1100"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T="45725" marB="45725" marR="91450" marL="91450" anchor="ctr"/>
                </a:tc>
              </a:tr>
              <a:tr h="3011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400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9.發明專利</a:t>
                      </a:r>
                      <a:endParaRPr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50"/>
                        <a:buFont typeface="Microsoft JhengHei"/>
                        <a:buNone/>
                      </a:pPr>
                      <a:r>
                        <a:rPr lang="zh-TW" sz="1050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透過本計畫之研發申請發明專利</a:t>
                      </a:r>
                      <a:endParaRPr sz="1050"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zh-TW" sz="1400">
                          <a:solidFill>
                            <a:srgbClr val="FF0000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0</a:t>
                      </a:r>
                      <a:endParaRPr b="1" sz="1400">
                        <a:solidFill>
                          <a:srgbClr val="FF0000"/>
                        </a:solidFill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400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件</a:t>
                      </a:r>
                      <a:endParaRPr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Microsoft JhengHei"/>
                        <a:buNone/>
                      </a:pPr>
                      <a:r>
                        <a:rPr lang="zh-TW" sz="1100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(例)申請運動裝置導軌發明專利一件。(屆時需有專利申請證明。)</a:t>
                      </a:r>
                      <a:endParaRPr sz="1100"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T="45725" marB="45725" marR="91450" marL="91450" anchor="ctr"/>
                </a:tc>
              </a:tr>
              <a:tr h="3011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400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10.新型、新式樣專利</a:t>
                      </a:r>
                      <a:endParaRPr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50"/>
                        <a:buFont typeface="Microsoft JhengHei"/>
                        <a:buNone/>
                      </a:pPr>
                      <a:r>
                        <a:rPr lang="zh-TW" sz="1050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透過本計畫之研發申請新型或新式樣專利</a:t>
                      </a:r>
                      <a:endParaRPr sz="1050"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zh-TW" sz="1400">
                          <a:solidFill>
                            <a:srgbClr val="FF0000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0</a:t>
                      </a:r>
                      <a:endParaRPr b="1" sz="1400">
                        <a:solidFill>
                          <a:srgbClr val="FF0000"/>
                        </a:solidFill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400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件</a:t>
                      </a:r>
                      <a:endParaRPr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Microsoft JhengHei"/>
                        <a:buNone/>
                      </a:pPr>
                      <a:r>
                        <a:rPr lang="zh-TW" sz="1100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(例)申請電腦主機之散裝置新型專利一件。(屆時需有專利申請證明。)</a:t>
                      </a:r>
                      <a:endParaRPr sz="1100"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T="45725" marB="45725" marR="91450" marL="91450" anchor="ctr"/>
                </a:tc>
              </a:tr>
            </a:tbl>
          </a:graphicData>
        </a:graphic>
      </p:graphicFrame>
      <p:sp>
        <p:nvSpPr>
          <p:cNvPr id="180" name="Google Shape;180;p8"/>
          <p:cNvSpPr txBox="1"/>
          <p:nvPr/>
        </p:nvSpPr>
        <p:spPr>
          <a:xfrm rot="5400000">
            <a:off x="-353943" y="3479016"/>
            <a:ext cx="1169551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1800">
                <a:solidFill>
                  <a:srgbClr val="7F7F7F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若無則填</a:t>
            </a:r>
            <a:endParaRPr/>
          </a:p>
        </p:txBody>
      </p:sp>
      <p:sp>
        <p:nvSpPr>
          <p:cNvPr id="181" name="Google Shape;181;p8"/>
          <p:cNvSpPr txBox="1"/>
          <p:nvPr/>
        </p:nvSpPr>
        <p:spPr>
          <a:xfrm>
            <a:off x="82954" y="4241886"/>
            <a:ext cx="251651" cy="4001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zh-TW" sz="2000">
                <a:solidFill>
                  <a:srgbClr val="7F7F7F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0</a:t>
            </a:r>
            <a:endParaRPr/>
          </a:p>
        </p:txBody>
      </p:sp>
      <p:sp>
        <p:nvSpPr>
          <p:cNvPr id="182" name="Google Shape;182;p8"/>
          <p:cNvSpPr txBox="1"/>
          <p:nvPr/>
        </p:nvSpPr>
        <p:spPr>
          <a:xfrm>
            <a:off x="4746907" y="121484"/>
            <a:ext cx="4934364" cy="4770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1400">
                <a:solidFill>
                  <a:schemeClr val="accent1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預計透過本計畫產出之產品、服務、或質化、量化效益</a:t>
            </a:r>
            <a:endParaRPr sz="1400">
              <a:solidFill>
                <a:schemeClr val="accent1"/>
              </a:solidFill>
              <a:latin typeface="Microsoft JhengHei"/>
              <a:ea typeface="Microsoft JhengHei"/>
              <a:cs typeface="Microsoft JhengHei"/>
              <a:sym typeface="Microsoft JhengHe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1100">
                <a:solidFill>
                  <a:schemeClr val="accent1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(請以條列式說明)</a:t>
            </a:r>
            <a:r>
              <a:rPr lang="zh-TW" sz="1000">
                <a:solidFill>
                  <a:schemeClr val="accent1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(</a:t>
            </a:r>
            <a:r>
              <a:rPr lang="zh-TW" sz="1100">
                <a:solidFill>
                  <a:schemeClr val="accent1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下方文字為舉例，請依實際計畫預計產出之產品/服務為主)</a:t>
            </a:r>
            <a:endParaRPr/>
          </a:p>
        </p:txBody>
      </p:sp>
      <p:sp>
        <p:nvSpPr>
          <p:cNvPr id="183" name="Google Shape;183;p8"/>
          <p:cNvSpPr txBox="1"/>
          <p:nvPr>
            <p:ph idx="11" type="ftr"/>
          </p:nvPr>
        </p:nvSpPr>
        <p:spPr>
          <a:xfrm>
            <a:off x="10968927" y="6394262"/>
            <a:ext cx="158227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7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7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p9"/>
          <p:cNvSpPr txBox="1"/>
          <p:nvPr/>
        </p:nvSpPr>
        <p:spPr>
          <a:xfrm>
            <a:off x="395088" y="221286"/>
            <a:ext cx="4097597" cy="4001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zh-TW" sz="2000">
                <a:solidFill>
                  <a:schemeClr val="dk1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七、本縣重點產業及補助標的調查:</a:t>
            </a:r>
            <a:endParaRPr/>
          </a:p>
        </p:txBody>
      </p:sp>
      <p:sp>
        <p:nvSpPr>
          <p:cNvPr id="189" name="Google Shape;189;p9"/>
          <p:cNvSpPr txBox="1"/>
          <p:nvPr/>
        </p:nvSpPr>
        <p:spPr>
          <a:xfrm>
            <a:off x="4492685" y="296975"/>
            <a:ext cx="4214615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1400">
                <a:solidFill>
                  <a:schemeClr val="accent1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*請以案件實際內容勾選，以下項目僅為初步調查。</a:t>
            </a:r>
            <a:endParaRPr sz="1100">
              <a:solidFill>
                <a:schemeClr val="accent1"/>
              </a:solidFill>
              <a:latin typeface="Microsoft JhengHei"/>
              <a:ea typeface="Microsoft JhengHei"/>
              <a:cs typeface="Microsoft JhengHei"/>
              <a:sym typeface="Microsoft JhengHei"/>
            </a:endParaRPr>
          </a:p>
        </p:txBody>
      </p:sp>
      <p:sp>
        <p:nvSpPr>
          <p:cNvPr id="190" name="Google Shape;190;p9"/>
          <p:cNvSpPr txBox="1"/>
          <p:nvPr/>
        </p:nvSpPr>
        <p:spPr>
          <a:xfrm>
            <a:off x="645019" y="614026"/>
            <a:ext cx="3208010" cy="56079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sz="1800">
                <a:solidFill>
                  <a:srgbClr val="FF0000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本案符合優先補助標的:</a:t>
            </a:r>
            <a:endParaRPr/>
          </a:p>
        </p:txBody>
      </p:sp>
      <p:sp>
        <p:nvSpPr>
          <p:cNvPr id="191" name="Google Shape;191;p9"/>
          <p:cNvSpPr txBox="1"/>
          <p:nvPr/>
        </p:nvSpPr>
        <p:spPr>
          <a:xfrm>
            <a:off x="819331" y="1168536"/>
            <a:ext cx="2180868" cy="33145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zh-TW" sz="3600">
                <a:solidFill>
                  <a:srgbClr val="0070C0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□</a:t>
            </a:r>
            <a:r>
              <a:rPr b="1" lang="zh-TW" sz="2800">
                <a:solidFill>
                  <a:srgbClr val="0070C0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深層海水</a:t>
            </a:r>
            <a:endParaRPr/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zh-TW" sz="3600">
                <a:solidFill>
                  <a:srgbClr val="0070C0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□</a:t>
            </a:r>
            <a:r>
              <a:rPr b="1" lang="zh-TW" sz="2800">
                <a:solidFill>
                  <a:srgbClr val="0070C0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石材石藝</a:t>
            </a:r>
            <a:endParaRPr b="1" sz="2800">
              <a:solidFill>
                <a:srgbClr val="0070C0"/>
              </a:solidFill>
              <a:latin typeface="Microsoft JhengHei"/>
              <a:ea typeface="Microsoft JhengHei"/>
              <a:cs typeface="Microsoft JhengHei"/>
              <a:sym typeface="Microsoft JhengHei"/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zh-TW" sz="3600">
                <a:solidFill>
                  <a:srgbClr val="0070C0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□</a:t>
            </a:r>
            <a:r>
              <a:rPr b="1" lang="zh-TW" sz="2800">
                <a:solidFill>
                  <a:srgbClr val="0070C0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智慧應用</a:t>
            </a:r>
            <a:endParaRPr b="1" sz="2800">
              <a:solidFill>
                <a:srgbClr val="0070C0"/>
              </a:solidFill>
              <a:latin typeface="Microsoft JhengHei"/>
              <a:ea typeface="Microsoft JhengHei"/>
              <a:cs typeface="Microsoft JhengHei"/>
              <a:sym typeface="Microsoft JhengHei"/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zh-TW" sz="3600">
                <a:solidFill>
                  <a:srgbClr val="0070C0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□</a:t>
            </a:r>
            <a:r>
              <a:rPr b="1" lang="zh-TW" sz="2800">
                <a:solidFill>
                  <a:srgbClr val="0070C0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農業生技</a:t>
            </a:r>
            <a:endParaRPr b="1" sz="2800">
              <a:solidFill>
                <a:srgbClr val="0070C0"/>
              </a:solidFill>
              <a:latin typeface="Microsoft JhengHei"/>
              <a:ea typeface="Microsoft JhengHei"/>
              <a:cs typeface="Microsoft JhengHei"/>
              <a:sym typeface="Microsoft JhengHei"/>
            </a:endParaRPr>
          </a:p>
        </p:txBody>
      </p:sp>
      <p:sp>
        <p:nvSpPr>
          <p:cNvPr id="192" name="Google Shape;192;p9"/>
          <p:cNvSpPr/>
          <p:nvPr/>
        </p:nvSpPr>
        <p:spPr>
          <a:xfrm>
            <a:off x="576188" y="680442"/>
            <a:ext cx="3007522" cy="4015544"/>
          </a:xfrm>
          <a:prstGeom prst="rect">
            <a:avLst/>
          </a:prstGeom>
          <a:noFill/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3" name="Google Shape;193;p9"/>
          <p:cNvSpPr txBox="1"/>
          <p:nvPr/>
        </p:nvSpPr>
        <p:spPr>
          <a:xfrm>
            <a:off x="576187" y="4794261"/>
            <a:ext cx="2938691" cy="163423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sz="1600">
                <a:solidFill>
                  <a:srgbClr val="FF0000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是否進駐育成中心/開放實驗室 </a:t>
            </a:r>
            <a:endParaRPr sz="1600">
              <a:solidFill>
                <a:srgbClr val="FF0000"/>
              </a:solidFill>
              <a:latin typeface="Microsoft JhengHei"/>
              <a:ea typeface="Microsoft JhengHei"/>
              <a:cs typeface="Microsoft JhengHei"/>
              <a:sym typeface="Microsoft JhengHei"/>
            </a:endParaRPr>
          </a:p>
          <a:p>
            <a:pPr indent="0" lvl="0" marL="0" marR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800">
                <a:solidFill>
                  <a:srgbClr val="0070C0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□</a:t>
            </a:r>
            <a:r>
              <a:rPr lang="zh-TW" sz="1800">
                <a:solidFill>
                  <a:srgbClr val="0070C0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否</a:t>
            </a:r>
            <a:endParaRPr sz="1800">
              <a:solidFill>
                <a:srgbClr val="0070C0"/>
              </a:solidFill>
              <a:latin typeface="Microsoft JhengHei"/>
              <a:ea typeface="Microsoft JhengHei"/>
              <a:cs typeface="Microsoft JhengHei"/>
              <a:sym typeface="Microsoft JhengHei"/>
            </a:endParaRPr>
          </a:p>
          <a:p>
            <a:pPr indent="0" lvl="0" marL="0" marR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800">
                <a:solidFill>
                  <a:srgbClr val="0070C0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□</a:t>
            </a:r>
            <a:r>
              <a:rPr lang="zh-TW" sz="1800">
                <a:solidFill>
                  <a:srgbClr val="0070C0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是, 進駐於</a:t>
            </a:r>
            <a:endParaRPr sz="2000">
              <a:solidFill>
                <a:srgbClr val="0070C0"/>
              </a:solidFill>
              <a:latin typeface="Microsoft JhengHei"/>
              <a:ea typeface="Microsoft JhengHei"/>
              <a:cs typeface="Microsoft JhengHei"/>
              <a:sym typeface="Microsoft JhengHei"/>
            </a:endParaRPr>
          </a:p>
        </p:txBody>
      </p:sp>
      <p:sp>
        <p:nvSpPr>
          <p:cNvPr id="194" name="Google Shape;194;p9"/>
          <p:cNvSpPr/>
          <p:nvPr/>
        </p:nvSpPr>
        <p:spPr>
          <a:xfrm>
            <a:off x="576187" y="4759352"/>
            <a:ext cx="3007523" cy="1877361"/>
          </a:xfrm>
          <a:prstGeom prst="rect">
            <a:avLst/>
          </a:prstGeom>
          <a:noFill/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5" name="Google Shape;195;p9"/>
          <p:cNvSpPr/>
          <p:nvPr/>
        </p:nvSpPr>
        <p:spPr>
          <a:xfrm>
            <a:off x="3652541" y="680441"/>
            <a:ext cx="8363968" cy="5956272"/>
          </a:xfrm>
          <a:prstGeom prst="rect">
            <a:avLst/>
          </a:prstGeom>
          <a:noFill/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6" name="Google Shape;196;p9"/>
          <p:cNvSpPr txBox="1"/>
          <p:nvPr/>
        </p:nvSpPr>
        <p:spPr>
          <a:xfrm>
            <a:off x="3802129" y="772696"/>
            <a:ext cx="6378795" cy="4306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sz="1800">
                <a:solidFill>
                  <a:srgbClr val="FF0000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案件是否符合聯合國永續發展目標(SDGs)</a:t>
            </a:r>
            <a:endParaRPr sz="2000">
              <a:solidFill>
                <a:srgbClr val="0070C0"/>
              </a:solidFill>
              <a:latin typeface="Microsoft JhengHei"/>
              <a:ea typeface="Microsoft JhengHei"/>
              <a:cs typeface="Microsoft JhengHei"/>
              <a:sym typeface="Microsoft JhengHei"/>
            </a:endParaRPr>
          </a:p>
        </p:txBody>
      </p:sp>
      <p:sp>
        <p:nvSpPr>
          <p:cNvPr id="197" name="Google Shape;197;p9"/>
          <p:cNvSpPr txBox="1"/>
          <p:nvPr/>
        </p:nvSpPr>
        <p:spPr>
          <a:xfrm>
            <a:off x="3689190" y="1360332"/>
            <a:ext cx="8282945" cy="517064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1800">
                <a:solidFill>
                  <a:srgbClr val="0070C0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□</a:t>
            </a:r>
            <a:r>
              <a:rPr lang="zh-TW" sz="1050">
                <a:solidFill>
                  <a:schemeClr val="dk1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1. </a:t>
            </a:r>
            <a:r>
              <a:rPr lang="zh-TW" sz="1200">
                <a:solidFill>
                  <a:schemeClr val="dk1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消除各地一切形式的貧窮 目標</a:t>
            </a:r>
            <a:endParaRPr sz="1200">
              <a:solidFill>
                <a:schemeClr val="dk1"/>
              </a:solidFill>
              <a:latin typeface="Microsoft JhengHei"/>
              <a:ea typeface="Microsoft JhengHei"/>
              <a:cs typeface="Microsoft JhengHei"/>
              <a:sym typeface="Microsoft JhengHe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1800">
                <a:solidFill>
                  <a:srgbClr val="0070C0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□</a:t>
            </a:r>
            <a:r>
              <a:rPr lang="zh-TW" sz="1050">
                <a:solidFill>
                  <a:schemeClr val="dk1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2. </a:t>
            </a:r>
            <a:r>
              <a:rPr lang="zh-TW" sz="1200">
                <a:solidFill>
                  <a:schemeClr val="dk1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消除飢餓，達成糧食安全，改善營養及促進永續農業 </a:t>
            </a:r>
            <a:endParaRPr sz="1200">
              <a:solidFill>
                <a:schemeClr val="dk1"/>
              </a:solidFill>
              <a:latin typeface="Microsoft JhengHei"/>
              <a:ea typeface="Microsoft JhengHei"/>
              <a:cs typeface="Microsoft JhengHei"/>
              <a:sym typeface="Microsoft JhengHe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1800">
                <a:solidFill>
                  <a:srgbClr val="0070C0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□</a:t>
            </a:r>
            <a:r>
              <a:rPr lang="zh-TW" sz="1050">
                <a:solidFill>
                  <a:schemeClr val="dk1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3. </a:t>
            </a:r>
            <a:r>
              <a:rPr lang="zh-TW" sz="1200">
                <a:solidFill>
                  <a:schemeClr val="dk1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確保健康及促進各年齡層的福祉 </a:t>
            </a:r>
            <a:endParaRPr sz="1200">
              <a:solidFill>
                <a:schemeClr val="dk1"/>
              </a:solidFill>
              <a:latin typeface="Microsoft JhengHei"/>
              <a:ea typeface="Microsoft JhengHei"/>
              <a:cs typeface="Microsoft JhengHei"/>
              <a:sym typeface="Microsoft JhengHe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1800">
                <a:solidFill>
                  <a:srgbClr val="0070C0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□</a:t>
            </a:r>
            <a:r>
              <a:rPr lang="zh-TW" sz="1050">
                <a:solidFill>
                  <a:schemeClr val="dk1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4. </a:t>
            </a:r>
            <a:r>
              <a:rPr lang="zh-TW" sz="1200">
                <a:solidFill>
                  <a:schemeClr val="dk1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確保有教無類、公平以及高品質的教育，及提倡終身學習 </a:t>
            </a:r>
            <a:endParaRPr sz="1200">
              <a:solidFill>
                <a:schemeClr val="dk1"/>
              </a:solidFill>
              <a:latin typeface="Microsoft JhengHei"/>
              <a:ea typeface="Microsoft JhengHei"/>
              <a:cs typeface="Microsoft JhengHei"/>
              <a:sym typeface="Microsoft JhengHe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1800">
                <a:solidFill>
                  <a:srgbClr val="0070C0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□</a:t>
            </a:r>
            <a:r>
              <a:rPr lang="zh-TW" sz="1050">
                <a:solidFill>
                  <a:schemeClr val="dk1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5. </a:t>
            </a:r>
            <a:r>
              <a:rPr lang="zh-TW" sz="1200">
                <a:solidFill>
                  <a:schemeClr val="dk1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實現性別平等，並賦予婦女權力 </a:t>
            </a:r>
            <a:endParaRPr sz="1200">
              <a:solidFill>
                <a:schemeClr val="dk1"/>
              </a:solidFill>
              <a:latin typeface="Microsoft JhengHei"/>
              <a:ea typeface="Microsoft JhengHei"/>
              <a:cs typeface="Microsoft JhengHei"/>
              <a:sym typeface="Microsoft JhengHe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1800">
                <a:solidFill>
                  <a:srgbClr val="0070C0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□</a:t>
            </a:r>
            <a:r>
              <a:rPr lang="zh-TW" sz="1050">
                <a:solidFill>
                  <a:schemeClr val="dk1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6. </a:t>
            </a:r>
            <a:r>
              <a:rPr lang="zh-TW" sz="1200">
                <a:solidFill>
                  <a:schemeClr val="dk1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確保所有人都能享有水及衛生及其永續管理 </a:t>
            </a:r>
            <a:endParaRPr sz="1200">
              <a:solidFill>
                <a:schemeClr val="dk1"/>
              </a:solidFill>
              <a:latin typeface="Microsoft JhengHei"/>
              <a:ea typeface="Microsoft JhengHei"/>
              <a:cs typeface="Microsoft JhengHei"/>
              <a:sym typeface="Microsoft JhengHe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1800">
                <a:solidFill>
                  <a:srgbClr val="0070C0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□</a:t>
            </a:r>
            <a:r>
              <a:rPr lang="zh-TW" sz="1050">
                <a:solidFill>
                  <a:schemeClr val="dk1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7. </a:t>
            </a:r>
            <a:r>
              <a:rPr lang="zh-TW" sz="1200">
                <a:solidFill>
                  <a:schemeClr val="dk1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確保所有的人都可取得負擔得起、可靠的、永續的，及現代 的能源 </a:t>
            </a:r>
            <a:endParaRPr sz="1200">
              <a:solidFill>
                <a:schemeClr val="dk1"/>
              </a:solidFill>
              <a:latin typeface="Microsoft JhengHei"/>
              <a:ea typeface="Microsoft JhengHei"/>
              <a:cs typeface="Microsoft JhengHei"/>
              <a:sym typeface="Microsoft JhengHe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1800">
                <a:solidFill>
                  <a:srgbClr val="0070C0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□</a:t>
            </a:r>
            <a:r>
              <a:rPr lang="zh-TW" sz="1050">
                <a:solidFill>
                  <a:schemeClr val="dk1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8. </a:t>
            </a:r>
            <a:r>
              <a:rPr lang="zh-TW" sz="1200">
                <a:solidFill>
                  <a:schemeClr val="dk1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促進包容且永續的經濟成長，達到全面且有生產力的就業， 讓每一個人都有一份好工作 </a:t>
            </a:r>
            <a:endParaRPr sz="1200">
              <a:solidFill>
                <a:schemeClr val="dk1"/>
              </a:solidFill>
              <a:latin typeface="Microsoft JhengHei"/>
              <a:ea typeface="Microsoft JhengHei"/>
              <a:cs typeface="Microsoft JhengHei"/>
              <a:sym typeface="Microsoft JhengHe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1800">
                <a:solidFill>
                  <a:srgbClr val="0070C0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□</a:t>
            </a:r>
            <a:r>
              <a:rPr lang="zh-TW" sz="1050">
                <a:solidFill>
                  <a:schemeClr val="dk1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9. </a:t>
            </a:r>
            <a:r>
              <a:rPr lang="zh-TW" sz="1200">
                <a:solidFill>
                  <a:schemeClr val="dk1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建立具有韌性的基礎建設，促進包容且永續的工業，並加速 創新 </a:t>
            </a:r>
            <a:endParaRPr sz="1200">
              <a:solidFill>
                <a:schemeClr val="dk1"/>
              </a:solidFill>
              <a:latin typeface="Microsoft JhengHei"/>
              <a:ea typeface="Microsoft JhengHei"/>
              <a:cs typeface="Microsoft JhengHei"/>
              <a:sym typeface="Microsoft JhengHe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1800">
                <a:solidFill>
                  <a:srgbClr val="0070C0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□</a:t>
            </a:r>
            <a:r>
              <a:rPr lang="zh-TW" sz="1050">
                <a:solidFill>
                  <a:schemeClr val="dk1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10. </a:t>
            </a:r>
            <a:r>
              <a:rPr lang="zh-TW" sz="1200">
                <a:solidFill>
                  <a:schemeClr val="dk1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減少國內及國家間不平等 </a:t>
            </a:r>
            <a:endParaRPr sz="1200">
              <a:solidFill>
                <a:schemeClr val="dk1"/>
              </a:solidFill>
              <a:latin typeface="Microsoft JhengHei"/>
              <a:ea typeface="Microsoft JhengHei"/>
              <a:cs typeface="Microsoft JhengHei"/>
              <a:sym typeface="Microsoft JhengHe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1800">
                <a:solidFill>
                  <a:srgbClr val="0070C0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□</a:t>
            </a:r>
            <a:r>
              <a:rPr lang="zh-TW" sz="1050">
                <a:solidFill>
                  <a:schemeClr val="dk1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11. </a:t>
            </a:r>
            <a:r>
              <a:rPr lang="zh-TW" sz="1200">
                <a:solidFill>
                  <a:schemeClr val="dk1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促使城市與人類居住具包容、安全、韌性及永續性 </a:t>
            </a:r>
            <a:endParaRPr sz="1200">
              <a:solidFill>
                <a:schemeClr val="dk1"/>
              </a:solidFill>
              <a:latin typeface="Microsoft JhengHei"/>
              <a:ea typeface="Microsoft JhengHei"/>
              <a:cs typeface="Microsoft JhengHei"/>
              <a:sym typeface="Microsoft JhengHe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1800">
                <a:solidFill>
                  <a:srgbClr val="0070C0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□</a:t>
            </a:r>
            <a:r>
              <a:rPr lang="zh-TW" sz="1050">
                <a:solidFill>
                  <a:schemeClr val="dk1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12. </a:t>
            </a:r>
            <a:r>
              <a:rPr lang="zh-TW" sz="1200">
                <a:solidFill>
                  <a:schemeClr val="dk1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確保永續消費及生產模式 </a:t>
            </a:r>
            <a:endParaRPr sz="1200">
              <a:solidFill>
                <a:schemeClr val="dk1"/>
              </a:solidFill>
              <a:latin typeface="Microsoft JhengHei"/>
              <a:ea typeface="Microsoft JhengHei"/>
              <a:cs typeface="Microsoft JhengHei"/>
              <a:sym typeface="Microsoft JhengHe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1800">
                <a:solidFill>
                  <a:srgbClr val="0070C0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□</a:t>
            </a:r>
            <a:r>
              <a:rPr lang="zh-TW" sz="1050">
                <a:solidFill>
                  <a:schemeClr val="dk1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13. </a:t>
            </a:r>
            <a:r>
              <a:rPr lang="zh-TW" sz="1200">
                <a:solidFill>
                  <a:schemeClr val="dk1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採取緊急措施以因應氣候變遷及其影響 </a:t>
            </a:r>
            <a:endParaRPr sz="1200">
              <a:solidFill>
                <a:schemeClr val="dk1"/>
              </a:solidFill>
              <a:latin typeface="Microsoft JhengHei"/>
              <a:ea typeface="Microsoft JhengHei"/>
              <a:cs typeface="Microsoft JhengHei"/>
              <a:sym typeface="Microsoft JhengHe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1800">
                <a:solidFill>
                  <a:srgbClr val="0070C0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□</a:t>
            </a:r>
            <a:r>
              <a:rPr lang="zh-TW" sz="1050">
                <a:solidFill>
                  <a:schemeClr val="dk1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14. </a:t>
            </a:r>
            <a:r>
              <a:rPr lang="zh-TW" sz="1200">
                <a:solidFill>
                  <a:schemeClr val="dk1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保育及永續利用海洋與海洋資源，以確保永續發展 </a:t>
            </a:r>
            <a:endParaRPr sz="1200">
              <a:solidFill>
                <a:schemeClr val="dk1"/>
              </a:solidFill>
              <a:latin typeface="Microsoft JhengHei"/>
              <a:ea typeface="Microsoft JhengHei"/>
              <a:cs typeface="Microsoft JhengHei"/>
              <a:sym typeface="Microsoft JhengHe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1800">
                <a:solidFill>
                  <a:srgbClr val="0070C0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□</a:t>
            </a:r>
            <a:r>
              <a:rPr lang="zh-TW" sz="1050">
                <a:solidFill>
                  <a:schemeClr val="dk1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15. </a:t>
            </a:r>
            <a:r>
              <a:rPr lang="zh-TW" sz="1200">
                <a:solidFill>
                  <a:schemeClr val="dk1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保護、維護及促進領地生態系統的永續使用，永續的管理 森林，對抗沙漠化，終止及逆轉土地劣化，並遏止生</a:t>
            </a:r>
            <a:endParaRPr sz="1200">
              <a:solidFill>
                <a:schemeClr val="dk1"/>
              </a:solidFill>
              <a:latin typeface="Microsoft JhengHei"/>
              <a:ea typeface="Microsoft JhengHei"/>
              <a:cs typeface="Microsoft JhengHei"/>
              <a:sym typeface="Microsoft JhengHe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1200">
                <a:solidFill>
                  <a:schemeClr val="dk1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物多樣性的喪失</a:t>
            </a:r>
            <a:endParaRPr sz="1200">
              <a:solidFill>
                <a:schemeClr val="dk1"/>
              </a:solidFill>
              <a:latin typeface="Microsoft JhengHei"/>
              <a:ea typeface="Microsoft JhengHei"/>
              <a:cs typeface="Microsoft JhengHei"/>
              <a:sym typeface="Microsoft JhengHe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1800">
                <a:solidFill>
                  <a:srgbClr val="0070C0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□</a:t>
            </a:r>
            <a:r>
              <a:rPr lang="zh-TW" sz="1050">
                <a:solidFill>
                  <a:schemeClr val="dk1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16. </a:t>
            </a:r>
            <a:r>
              <a:rPr lang="zh-TW" sz="1200">
                <a:solidFill>
                  <a:schemeClr val="dk1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促進和平且包容的社會，以落實永續發展；提供司法管道 給所有人；在所有階層建立有效的、負責的且包容的制度 </a:t>
            </a:r>
            <a:endParaRPr sz="1200">
              <a:solidFill>
                <a:schemeClr val="dk1"/>
              </a:solidFill>
              <a:latin typeface="Microsoft JhengHei"/>
              <a:ea typeface="Microsoft JhengHei"/>
              <a:cs typeface="Microsoft JhengHei"/>
              <a:sym typeface="Microsoft JhengHe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1800">
                <a:solidFill>
                  <a:srgbClr val="0070C0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□</a:t>
            </a:r>
            <a:r>
              <a:rPr lang="zh-TW" sz="1050">
                <a:solidFill>
                  <a:schemeClr val="dk1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17. </a:t>
            </a:r>
            <a:r>
              <a:rPr lang="zh-TW" sz="1200">
                <a:solidFill>
                  <a:schemeClr val="dk1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強化永續發展執行方法及活化永續發展全球夥伴關係</a:t>
            </a:r>
            <a:endParaRPr sz="1050">
              <a:solidFill>
                <a:schemeClr val="accent1"/>
              </a:solidFill>
              <a:latin typeface="Microsoft JhengHei"/>
              <a:ea typeface="Microsoft JhengHei"/>
              <a:cs typeface="Microsoft JhengHei"/>
              <a:sym typeface="Microsoft JhengHei"/>
            </a:endParaRPr>
          </a:p>
        </p:txBody>
      </p:sp>
      <p:sp>
        <p:nvSpPr>
          <p:cNvPr id="198" name="Google Shape;198;p9"/>
          <p:cNvSpPr txBox="1"/>
          <p:nvPr>
            <p:ph idx="11" type="ftr"/>
          </p:nvPr>
        </p:nvSpPr>
        <p:spPr>
          <a:xfrm>
            <a:off x="10968927" y="6394262"/>
            <a:ext cx="158227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8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佈景主題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佈景主題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2021-03-25T03:18:36Z</dcterms:created>
  <dc:creator>芷馨 江</dc:creator>
</cp:coreProperties>
</file>