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07200" cy="99393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iFVEvVaCRSfISxuEp9nMoDaG99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A22B1F5-CFD3-494D-B519-096810890DB7}">
  <a:tblStyle styleId="{1A22B1F5-CFD3-494D-B519-096810890DB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fill>
          <a:solidFill>
            <a:srgbClr val="D0DEEF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0DEEF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5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5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5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5"/>
          </a:solidFill>
        </a:fill>
      </a:tcStyle>
    </a:firstRow>
    <a:neCell>
      <a:tcTxStyle b="off" i="off"/>
    </a:neCell>
    <a:nwCell>
      <a:tcTxStyle b="off" i="off"/>
    </a:nwCell>
  </a:tblStyle>
  <a:tblStyle styleId="{6106D16B-D06F-4916-BDE6-DC93E4BB62A0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4E6"/>
          </a:solidFill>
        </a:fill>
      </a:tcStyle>
    </a:wholeTbl>
    <a:band1H>
      <a:tcTxStyle b="off" i="off"/>
      <a:tcStyle>
        <a:fill>
          <a:solidFill>
            <a:srgbClr val="FFE8C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FFE8C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4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4"/>
          </a:solidFill>
        </a:fill>
      </a:tcStyle>
    </a:firstRow>
    <a:neCell>
      <a:tcTxStyle b="off" i="off"/>
    </a:neCell>
    <a:nwCell>
      <a:tcTxStyle b="off" i="off"/>
    </a:nwCell>
  </a:tblStyle>
  <a:tblStyle styleId="{952E91E1-8E41-4C8C-A4AA-C595A4BA7EFD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  <a:tblStyle styleId="{D86C3467-92C6-4659-AFF8-96067C012B22}" styleName="Table_3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BF1E8"/>
          </a:solidFill>
        </a:fill>
      </a:tcStyle>
    </a:wholeTbl>
    <a:band1H>
      <a:tcTxStyle b="off" i="off"/>
      <a:tcStyle>
        <a:fill>
          <a:solidFill>
            <a:srgbClr val="D4E2CE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4E2CE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6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6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6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6038" y="0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40863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zh-TW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1" name="Google Shape;201;p10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0" name="Google Shape;110;p4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1" name="Google Shape;121;p5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7" name="Google Shape;147;p6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0" name="Google Shape;160;p7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8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4" name="Google Shape;174;p8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9:notes"/>
          <p:cNvSpPr txBox="1"/>
          <p:nvPr>
            <p:ph idx="1" type="body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6" name="Google Shape;186;p9:notes"/>
          <p:cNvSpPr/>
          <p:nvPr>
            <p:ph idx="2" type="sldImg"/>
          </p:nvPr>
        </p:nvSpPr>
        <p:spPr>
          <a:xfrm>
            <a:off x="422275" y="1243013"/>
            <a:ext cx="5962650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內容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章節標題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個內容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輔助字幕的內容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輔助字幕的圖片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493060" y="727471"/>
            <a:ext cx="127631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簡報說明: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493059" y="1182700"/>
            <a:ext cx="11205881" cy="36906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一、海選審查以計畫架構、可行性及符合計畫研發創新精神為主要評選原則，預計工作事項及預期效益為次要評估項目，計畫人員、經費編列等僅為輔助評選資料，不納入計分。</a:t>
            </a:r>
            <a:endParaRPr b="0" i="0" sz="20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二、通過海選之案件應依本府公告之計畫書內容撰寫完整內容。</a:t>
            </a:r>
            <a:endParaRPr b="0" i="0" sz="20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三、請勿更動本簡報順序及自行增列頁面</a:t>
            </a:r>
            <a:endParaRPr b="0" i="0" sz="20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9699812" y="265639"/>
            <a:ext cx="2063163" cy="806823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本頁不需印出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0"/>
          <p:cNvSpPr txBox="1"/>
          <p:nvPr/>
        </p:nvSpPr>
        <p:spPr>
          <a:xfrm>
            <a:off x="295836" y="374714"/>
            <a:ext cx="38282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SBIR計畫概念海選繳交資料說明</a:t>
            </a:r>
            <a:endParaRPr b="1" i="0" sz="2000" u="none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aphicFrame>
        <p:nvGraphicFramePr>
          <p:cNvPr id="204" name="Google Shape;204;p10"/>
          <p:cNvGraphicFramePr/>
          <p:nvPr/>
        </p:nvGraphicFramePr>
        <p:xfrm>
          <a:off x="378187" y="86170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{6106D16B-D06F-4916-BDE6-DC93E4BB62A0}</a:tableStyleId>
              </a:tblPr>
              <a:tblGrid>
                <a:gridCol w="915775"/>
                <a:gridCol w="1516125"/>
                <a:gridCol w="3866625"/>
                <a:gridCol w="1994350"/>
                <a:gridCol w="31848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分類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附件順序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應備資料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內容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E75B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繳交份數</a:t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2E75B5"/>
                    </a:solidFill>
                  </a:tcPr>
                </a:tc>
              </a:tr>
              <a:tr h="39715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zh-TW" sz="20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計畫文件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附件0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計畫申請表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一式2頁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繳交</a:t>
                      </a:r>
                      <a:r>
                        <a:rPr lang="zh-TW" sz="1600" u="sng" cap="none" strike="noStrik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紙本正本1份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DEAF6"/>
                    </a:solidFill>
                  </a:tcPr>
                </a:tc>
              </a:tr>
              <a:tr h="38547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附件1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計畫概念簡報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一式8頁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繳交</a:t>
                      </a:r>
                      <a:r>
                        <a:rPr lang="zh-TW" sz="1600" u="sng" cap="none" strike="noStrik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紙本3份+電子檔1份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zh-TW" sz="20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資格文件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依設立機關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提供之紙本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未欠稅證明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依設立機關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提供資料為準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Microsoft JhengHei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繳交</a:t>
                      </a:r>
                      <a:r>
                        <a:rPr lang="zh-TW" sz="1600" u="sng" cap="none" strike="noStrik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紙本影本1份+大小章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205" name="Google Shape;205;p10"/>
          <p:cNvSpPr/>
          <p:nvPr/>
        </p:nvSpPr>
        <p:spPr>
          <a:xfrm>
            <a:off x="9716655" y="333203"/>
            <a:ext cx="2056916" cy="377565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本頁不需印出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0"/>
          <p:cNvSpPr txBox="1"/>
          <p:nvPr/>
        </p:nvSpPr>
        <p:spPr>
          <a:xfrm>
            <a:off x="295836" y="6103514"/>
            <a:ext cx="9797875" cy="560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如有任何問題可加官方LINE@詢問: </a:t>
            </a:r>
            <a:r>
              <a:rPr b="0" i="0" lang="zh-TW" sz="1800" u="none" cap="none" strike="noStrike">
                <a:solidFill>
                  <a:srgbClr val="00B05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@sbirh</a:t>
            </a:r>
            <a:r>
              <a:rPr b="0" i="0" lang="zh-TW" sz="1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(服務時間:週一至週五8:30-17:30)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0"/>
          <p:cNvSpPr txBox="1"/>
          <p:nvPr/>
        </p:nvSpPr>
        <p:spPr>
          <a:xfrm>
            <a:off x="295836" y="2856022"/>
            <a:ext cx="457048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zh-TW" sz="18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公司登記是否符合資格於繳件時現場查核。</a:t>
            </a:r>
            <a:endParaRPr b="1" i="0" sz="18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08" name="Google Shape;208;p10"/>
          <p:cNvSpPr txBox="1"/>
          <p:nvPr/>
        </p:nvSpPr>
        <p:spPr>
          <a:xfrm>
            <a:off x="336075" y="3092925"/>
            <a:ext cx="9975000" cy="42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Noto Sans Symbols"/>
              <a:buAutoNum type="arabicPeriod"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請先至: </a:t>
            </a:r>
            <a:r>
              <a:rPr b="1" lang="zh-TW" sz="1800">
                <a:solidFill>
                  <a:srgbClr val="00B0F0"/>
                </a:solidFill>
              </a:rPr>
              <a:t>https://forms.gle/vDMUji44NJKmKvxb8 </a:t>
            </a:r>
            <a:r>
              <a:rPr b="1" i="0" lang="zh-TW" sz="1800" u="none" cap="none" strike="noStrike">
                <a:solidFill>
                  <a:schemeClr val="accen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寫基本報名資料</a:t>
            </a:r>
            <a:endParaRPr b="1" i="0" sz="1800" u="none" cap="none" strike="noStrike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Noto Sans Symbols"/>
              <a:buAutoNum type="arabicPeriod"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報名資料完成後將會發送海選資料上傳網址，請於收件截止前上傳簡報電子檔(請存PDF)  </a:t>
            </a:r>
            <a:b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b="0" i="0" lang="zh-TW" sz="1600" u="sng" cap="none" strike="noStrike">
                <a:solidFill>
                  <a:srgbClr val="00B0F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簡報檔名: </a:t>
            </a:r>
            <a:r>
              <a:rPr b="1" i="0" lang="zh-TW" sz="1600" u="sng" cap="none" strike="noStrike">
                <a:solidFill>
                  <a:srgbClr val="00B0F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OOOO有限公司_(計畫名稱)計畫簡報</a:t>
            </a:r>
            <a:r>
              <a:rPr b="1" i="0" lang="zh-TW" sz="1600" u="none" cap="none" strike="noStrike">
                <a:solidFill>
                  <a:schemeClr val="accen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</a:t>
            </a:r>
            <a:endParaRPr b="1" i="0" sz="1000" u="none" cap="none" strike="noStrike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Noto Sans Symbols"/>
              <a:buAutoNum type="arabicPeriod"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紙本資料請於</a:t>
            </a:r>
            <a:r>
              <a:rPr b="0" i="0" lang="zh-TW" sz="2800" u="none" cap="none" strike="noStrik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11</a:t>
            </a:r>
            <a:r>
              <a:rPr lang="zh-TW" sz="280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4</a:t>
            </a:r>
            <a:r>
              <a:rPr b="0" i="0" lang="zh-TW" sz="2800" u="none" cap="none" strike="noStrik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/</a:t>
            </a:r>
            <a:r>
              <a:rPr lang="zh-TW" sz="280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5</a:t>
            </a:r>
            <a:r>
              <a:rPr b="0" i="0" lang="zh-TW" sz="2800" u="none" cap="none" strike="noStrik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/</a:t>
            </a:r>
            <a:r>
              <a:rPr lang="zh-TW" sz="280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30</a:t>
            </a:r>
            <a:r>
              <a:rPr b="0" i="0" lang="zh-TW" sz="2800" u="none" cap="none" strike="noStrik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zh-TW" sz="280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五</a:t>
            </a:r>
            <a:r>
              <a:rPr b="0" i="0" lang="zh-TW" sz="2800" u="none" cap="none" strike="noStrik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)(含)前</a:t>
            </a: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親送或郵寄(郵戳為憑)至花蓮縣SBIR計畫辦公室(花蓮新創基地內)</a:t>
            </a:r>
            <a:r>
              <a:rPr b="1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-   </a:t>
            </a:r>
            <a:endParaRPr b="1" i="0" sz="1800" u="none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zh-TW" sz="1800" u="sng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地址:970花蓮市海岸路17號  電話:03-8239860轉707</a:t>
            </a:r>
            <a:r>
              <a:rPr b="1" lang="zh-TW" sz="1800" u="sng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</a:t>
            </a:r>
            <a:r>
              <a:rPr b="1" i="0" lang="zh-TW" sz="1800" u="sng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</a:t>
            </a:r>
            <a:endParaRPr b="1" i="0" sz="1800" u="sng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-2286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1" i="0" sz="1800" u="none" cap="none" strike="noStrike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-2286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1" i="0" sz="1800" u="none" cap="none" strike="noStrike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09" name="Google Shape;209;p10"/>
          <p:cNvSpPr txBox="1"/>
          <p:nvPr/>
        </p:nvSpPr>
        <p:spPr>
          <a:xfrm>
            <a:off x="10162147" y="3280267"/>
            <a:ext cx="1675668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zh-TW" sz="14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填寫報名資料</a:t>
            </a:r>
            <a:endParaRPr b="1" i="0" sz="14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pic>
        <p:nvPicPr>
          <p:cNvPr id="210" name="Google Shape;210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80000" y="3588050"/>
            <a:ext cx="1282600" cy="128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/>
        </p:nvSpPr>
        <p:spPr>
          <a:xfrm>
            <a:off x="493059" y="268941"/>
            <a:ext cx="249299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一、計畫摘要及說明</a:t>
            </a:r>
            <a:endParaRPr b="1" i="0" sz="20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609599" y="1712259"/>
            <a:ext cx="6041571" cy="4616823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請以約150字內說明計畫內容摘要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6763521" y="824752"/>
            <a:ext cx="4996543" cy="550433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請以條列式說明計畫創新重點(原則至多5項)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(核心關鍵技術、創新服務)</a:t>
            </a:r>
            <a:endParaRPr b="0" i="0" sz="18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609599" y="824753"/>
            <a:ext cx="6041572" cy="806823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計畫名稱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6763520" y="5522259"/>
            <a:ext cx="4996543" cy="806823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zh-TW" sz="16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本計畫關鍵字</a:t>
            </a:r>
            <a:endParaRPr b="0" i="0" sz="16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zh-TW" sz="1200" u="none" cap="none" strike="noStrike">
                <a:solidFill>
                  <a:srgbClr val="BFBFB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如:#農間監測、#大數據分析、#牛樟芝…等約3-5個簡要名詞</a:t>
            </a:r>
            <a:endParaRPr b="0" i="0" sz="1800" u="none" cap="none" strike="noStrike">
              <a:solidFill>
                <a:srgbClr val="BFBFB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0" name="Google Shape;100;p2"/>
          <p:cNvSpPr txBox="1"/>
          <p:nvPr>
            <p:ph idx="11" type="ftr"/>
          </p:nvPr>
        </p:nvSpPr>
        <p:spPr>
          <a:xfrm>
            <a:off x="10968927" y="6394262"/>
            <a:ext cx="158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/>
              <a:t>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/>
          <p:nvPr/>
        </p:nvSpPr>
        <p:spPr>
          <a:xfrm>
            <a:off x="414618" y="785050"/>
            <a:ext cx="11362764" cy="5670178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以圖、文或商業模式架構圖補充說明計畫架構</a:t>
            </a:r>
            <a:endParaRPr b="0" i="0" sz="18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zh-TW" sz="1600" u="none" cap="none" strike="noStrike">
                <a:solidFill>
                  <a:srgbClr val="A5A5A5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可用商業模式九宮格或其他自行繪製之計畫服務/技術模式藍圖</a:t>
            </a:r>
            <a:endParaRPr b="0" i="0" sz="1600" u="none" cap="none" strike="noStrike">
              <a:solidFill>
                <a:srgbClr val="A5A5A5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zh-TW" sz="1600" u="none" cap="none" strike="noStrike">
                <a:solidFill>
                  <a:srgbClr val="A5A5A5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可呈現計畫概念或服務關係為主。</a:t>
            </a:r>
            <a:endParaRPr b="0" i="0" sz="1800" u="none" cap="none" strike="noStrike">
              <a:solidFill>
                <a:srgbClr val="A5A5A5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493059" y="268941"/>
            <a:ext cx="1138164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二、計畫藍圖                                                                                        (</a:t>
            </a:r>
            <a:r>
              <a:rPr b="1" i="0" lang="zh-TW" sz="20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技術類:技術指標</a:t>
            </a:r>
            <a:r>
              <a:rPr b="1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/</a:t>
            </a:r>
            <a:r>
              <a:rPr b="1" i="0" lang="zh-TW" sz="2000" u="none" cap="none" strike="noStrike">
                <a:solidFill>
                  <a:srgbClr val="00B05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服務類:服務模式</a:t>
            </a:r>
            <a:r>
              <a:rPr b="1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3"/>
          <p:cNvSpPr txBox="1"/>
          <p:nvPr>
            <p:ph idx="11" type="ftr"/>
          </p:nvPr>
        </p:nvSpPr>
        <p:spPr>
          <a:xfrm>
            <a:off x="10968927" y="6394262"/>
            <a:ext cx="158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/>
              <a:t>2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/>
          <p:nvPr/>
        </p:nvSpPr>
        <p:spPr>
          <a:xfrm>
            <a:off x="493059" y="268941"/>
            <a:ext cx="300595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三、公司背景及概況說明</a:t>
            </a:r>
            <a:endParaRPr b="1" i="0" sz="20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493059" y="824753"/>
            <a:ext cx="5934635" cy="1232647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公司名稱</a:t>
            </a:r>
            <a:r>
              <a:rPr b="0" i="0" lang="zh-TW" sz="24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:</a:t>
            </a:r>
            <a:r>
              <a:rPr b="1" i="0" lang="zh-TW" sz="2400" u="sng" cap="none" strike="noStrik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OOOO有限公司</a:t>
            </a:r>
            <a:endParaRPr b="1" i="0" sz="1800" u="none" cap="none" strike="noStrike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公司地址:</a:t>
            </a:r>
            <a:r>
              <a:rPr b="1" i="0" lang="zh-TW" sz="2000" u="sng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花蓮縣OO鄉OO路OO號</a:t>
            </a:r>
            <a:endParaRPr b="1" i="0" sz="18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14" name="Google Shape;114;p4"/>
          <p:cNvSpPr/>
          <p:nvPr/>
        </p:nvSpPr>
        <p:spPr>
          <a:xfrm>
            <a:off x="493059" y="2187388"/>
            <a:ext cx="6956612" cy="4276165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提案單位簡介</a:t>
            </a:r>
            <a:endParaRPr b="0" i="0" sz="18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A5A5A5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(可圖、文並茂或僅文字皆可)</a:t>
            </a:r>
            <a:endParaRPr b="0" i="0" sz="1800" u="none" cap="none" strike="noStrike">
              <a:solidFill>
                <a:srgbClr val="A5A5A5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15" name="Google Shape;115;p4"/>
          <p:cNvSpPr/>
          <p:nvPr/>
        </p:nvSpPr>
        <p:spPr>
          <a:xfrm>
            <a:off x="7449671" y="2187388"/>
            <a:ext cx="4249270" cy="4276165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執行優勢</a:t>
            </a:r>
            <a:endParaRPr b="0" i="0" sz="18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(原則以條列式說明)</a:t>
            </a:r>
            <a:endParaRPr b="0" i="0" sz="18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16" name="Google Shape;116;p4"/>
          <p:cNvSpPr/>
          <p:nvPr/>
        </p:nvSpPr>
        <p:spPr>
          <a:xfrm>
            <a:off x="6427694" y="824753"/>
            <a:ext cx="2859741" cy="1232647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創立日期:</a:t>
            </a:r>
            <a:r>
              <a:rPr b="1" i="0" lang="zh-TW" sz="1800" u="sng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</a:t>
            </a:r>
            <a:r>
              <a:rPr b="0" i="0" lang="zh-TW" sz="1800" u="sng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年</a:t>
            </a:r>
            <a:r>
              <a:rPr b="1" i="0" lang="zh-TW" sz="1800" u="sng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</a:t>
            </a:r>
            <a:r>
              <a:rPr b="0" i="0" lang="zh-TW" sz="1800" u="sng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月</a:t>
            </a:r>
            <a:r>
              <a:rPr b="1" i="0" lang="zh-TW" sz="1800" u="sng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</a:t>
            </a:r>
            <a:r>
              <a:rPr b="0" i="0" lang="zh-TW" sz="1800" u="sng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日</a:t>
            </a:r>
            <a:endParaRPr b="0" i="0" sz="18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員工人數:</a:t>
            </a:r>
            <a:r>
              <a:rPr b="0" i="0" lang="zh-TW" sz="2000" u="sng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</a:t>
            </a:r>
            <a:r>
              <a:rPr b="1" i="0" lang="zh-TW" sz="2400" u="sng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        </a:t>
            </a:r>
            <a:r>
              <a:rPr b="0" i="0" lang="zh-TW" sz="1800" u="sng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人</a:t>
            </a:r>
            <a:endParaRPr b="0" i="0" sz="18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17" name="Google Shape;117;p4"/>
          <p:cNvSpPr/>
          <p:nvPr/>
        </p:nvSpPr>
        <p:spPr>
          <a:xfrm>
            <a:off x="9287435" y="824752"/>
            <a:ext cx="2411506" cy="1232647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zh-TW" sz="1400" u="none" cap="none" strike="noStrike">
                <a:solidFill>
                  <a:srgbClr val="00B05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是否有申請過其他政府計畫</a:t>
            </a:r>
            <a:endParaRPr b="0" i="0" sz="1400" u="none" cap="none" strike="noStrike">
              <a:solidFill>
                <a:srgbClr val="00B05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zh-TW" sz="24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4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否    </a:t>
            </a:r>
            <a:r>
              <a:rPr b="0" i="0" lang="zh-TW" sz="24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4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是,計畫名稱: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zh-TW" sz="12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____________________________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zh-TW" sz="12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____________________________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4"/>
          <p:cNvSpPr txBox="1"/>
          <p:nvPr>
            <p:ph idx="11" type="ftr"/>
          </p:nvPr>
        </p:nvSpPr>
        <p:spPr>
          <a:xfrm>
            <a:off x="10968927" y="6394262"/>
            <a:ext cx="158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/>
              <a:t>3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/>
          <p:nvPr/>
        </p:nvSpPr>
        <p:spPr>
          <a:xfrm>
            <a:off x="493059" y="268941"/>
            <a:ext cx="223651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四、預計工作事項</a:t>
            </a:r>
            <a:endParaRPr b="1" i="0" sz="20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24" name="Google Shape;124;p5"/>
          <p:cNvSpPr/>
          <p:nvPr/>
        </p:nvSpPr>
        <p:spPr>
          <a:xfrm>
            <a:off x="1443317" y="1023260"/>
            <a:ext cx="555812" cy="4890749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計畫名稱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5"/>
          <p:cNvSpPr/>
          <p:nvPr/>
        </p:nvSpPr>
        <p:spPr>
          <a:xfrm>
            <a:off x="3039036" y="924786"/>
            <a:ext cx="3420220" cy="65442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A分項工作內容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5"/>
          <p:cNvSpPr/>
          <p:nvPr/>
        </p:nvSpPr>
        <p:spPr>
          <a:xfrm>
            <a:off x="3039036" y="2343006"/>
            <a:ext cx="3420220" cy="65442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B分項工作內容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5"/>
          <p:cNvSpPr/>
          <p:nvPr/>
        </p:nvSpPr>
        <p:spPr>
          <a:xfrm>
            <a:off x="3039036" y="3742327"/>
            <a:ext cx="3420220" cy="65442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C分項工作內容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5"/>
          <p:cNvSpPr/>
          <p:nvPr/>
        </p:nvSpPr>
        <p:spPr>
          <a:xfrm>
            <a:off x="3039036" y="5259602"/>
            <a:ext cx="3420220" cy="65442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D分項工作內容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9" name="Google Shape;129;p5"/>
          <p:cNvCxnSpPr>
            <a:stCxn id="124" idx="3"/>
          </p:cNvCxnSpPr>
          <p:nvPr/>
        </p:nvCxnSpPr>
        <p:spPr>
          <a:xfrm>
            <a:off x="1999129" y="3468635"/>
            <a:ext cx="627600" cy="18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0" name="Google Shape;130;p5"/>
          <p:cNvCxnSpPr/>
          <p:nvPr/>
        </p:nvCxnSpPr>
        <p:spPr>
          <a:xfrm>
            <a:off x="2626659" y="1251997"/>
            <a:ext cx="412377" cy="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1" name="Google Shape;131;p5"/>
          <p:cNvCxnSpPr/>
          <p:nvPr/>
        </p:nvCxnSpPr>
        <p:spPr>
          <a:xfrm>
            <a:off x="2626659" y="2665855"/>
            <a:ext cx="412377" cy="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2" name="Google Shape;132;p5"/>
          <p:cNvCxnSpPr/>
          <p:nvPr/>
        </p:nvCxnSpPr>
        <p:spPr>
          <a:xfrm>
            <a:off x="2626659" y="4060812"/>
            <a:ext cx="412377" cy="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3" name="Google Shape;133;p5"/>
          <p:cNvCxnSpPr/>
          <p:nvPr/>
        </p:nvCxnSpPr>
        <p:spPr>
          <a:xfrm>
            <a:off x="2626659" y="5588589"/>
            <a:ext cx="412377" cy="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4" name="Google Shape;134;p5"/>
          <p:cNvCxnSpPr/>
          <p:nvPr/>
        </p:nvCxnSpPr>
        <p:spPr>
          <a:xfrm>
            <a:off x="2626659" y="1260134"/>
            <a:ext cx="0" cy="432476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5" name="Google Shape;135;p5"/>
          <p:cNvSpPr/>
          <p:nvPr/>
        </p:nvSpPr>
        <p:spPr>
          <a:xfrm>
            <a:off x="7001435" y="422830"/>
            <a:ext cx="4697503" cy="128451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zh-TW" sz="16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請簡要說明A分項欲執行之內容或方式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5"/>
          <p:cNvSpPr txBox="1"/>
          <p:nvPr/>
        </p:nvSpPr>
        <p:spPr>
          <a:xfrm>
            <a:off x="6893859" y="115052"/>
            <a:ext cx="236988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zh-TW" sz="14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分項A主要工作簡要說明: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5"/>
          <p:cNvSpPr/>
          <p:nvPr/>
        </p:nvSpPr>
        <p:spPr>
          <a:xfrm>
            <a:off x="7001435" y="2001258"/>
            <a:ext cx="4697503" cy="128451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zh-TW" sz="16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請簡要說明B分項欲執行之內容或方式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5"/>
          <p:cNvSpPr txBox="1"/>
          <p:nvPr/>
        </p:nvSpPr>
        <p:spPr>
          <a:xfrm>
            <a:off x="6893859" y="1693480"/>
            <a:ext cx="236988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zh-TW" sz="14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分項B主要工作簡要說明: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5"/>
          <p:cNvSpPr/>
          <p:nvPr/>
        </p:nvSpPr>
        <p:spPr>
          <a:xfrm>
            <a:off x="7001435" y="3651942"/>
            <a:ext cx="4697503" cy="128451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zh-TW" sz="16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請簡要說明C分項欲執行之內容或方式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5"/>
          <p:cNvSpPr txBox="1"/>
          <p:nvPr/>
        </p:nvSpPr>
        <p:spPr>
          <a:xfrm>
            <a:off x="6893859" y="3344164"/>
            <a:ext cx="236988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zh-TW" sz="14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分項C主要工作簡要說明: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5"/>
          <p:cNvSpPr/>
          <p:nvPr/>
        </p:nvSpPr>
        <p:spPr>
          <a:xfrm>
            <a:off x="7001435" y="5230370"/>
            <a:ext cx="4697503" cy="128451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zh-TW" sz="16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請簡要說明D分項欲執行之內容或方式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5"/>
          <p:cNvSpPr txBox="1"/>
          <p:nvPr/>
        </p:nvSpPr>
        <p:spPr>
          <a:xfrm>
            <a:off x="6893859" y="4922592"/>
            <a:ext cx="236988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zh-TW" sz="14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分項D主要工作簡要說明: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5"/>
          <p:cNvSpPr txBox="1"/>
          <p:nvPr/>
        </p:nvSpPr>
        <p:spPr>
          <a:xfrm>
            <a:off x="3039036" y="6281281"/>
            <a:ext cx="399184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zh-TW" sz="1400" u="none" cap="none" strike="noStrik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*如分項不足或少於四項可自行增加或減少</a:t>
            </a:r>
            <a:endParaRPr b="1" i="0" sz="1400" u="none" cap="none" strike="noStrike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44" name="Google Shape;144;p5"/>
          <p:cNvSpPr txBox="1"/>
          <p:nvPr>
            <p:ph idx="11" type="ftr"/>
          </p:nvPr>
        </p:nvSpPr>
        <p:spPr>
          <a:xfrm>
            <a:off x="10968927" y="6394262"/>
            <a:ext cx="158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/>
              <a:t>4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"/>
          <p:cNvSpPr txBox="1"/>
          <p:nvPr/>
        </p:nvSpPr>
        <p:spPr>
          <a:xfrm>
            <a:off x="493059" y="268941"/>
            <a:ext cx="223651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五、計畫團隊簡介</a:t>
            </a:r>
            <a:endParaRPr b="1" i="0" sz="20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50" name="Google Shape;150;p6"/>
          <p:cNvSpPr/>
          <p:nvPr/>
        </p:nvSpPr>
        <p:spPr>
          <a:xfrm>
            <a:off x="3648635" y="824753"/>
            <a:ext cx="8283388" cy="231289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計畫主持人說明</a:t>
            </a:r>
            <a:endParaRPr b="0" i="0" sz="18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可寫過去經驗、主要經歷、專長</a:t>
            </a:r>
            <a:endParaRPr b="0" i="0" sz="18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曾參與計畫等等</a:t>
            </a:r>
            <a:endParaRPr b="0" i="0" sz="18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(可圖文搭配)</a:t>
            </a:r>
            <a:endParaRPr b="0" i="0" sz="18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51" name="Google Shape;151;p6"/>
          <p:cNvSpPr/>
          <p:nvPr/>
        </p:nvSpPr>
        <p:spPr>
          <a:xfrm>
            <a:off x="493059" y="824754"/>
            <a:ext cx="3155575" cy="731802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姓名:</a:t>
            </a:r>
            <a:r>
              <a:rPr b="0" i="0" lang="zh-TW" sz="2400" u="sng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OOO</a:t>
            </a:r>
            <a:endParaRPr b="0" i="0" sz="1800" u="sng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aphicFrame>
        <p:nvGraphicFramePr>
          <p:cNvPr id="152" name="Google Shape;152;p6"/>
          <p:cNvGraphicFramePr/>
          <p:nvPr/>
        </p:nvGraphicFramePr>
        <p:xfrm>
          <a:off x="493059" y="331873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{1A22B1F5-CFD3-494D-B519-096810890DB7}</a:tableStyleId>
              </a:tblPr>
              <a:tblGrid>
                <a:gridCol w="361575"/>
                <a:gridCol w="1592725"/>
                <a:gridCol w="1210225"/>
                <a:gridCol w="3173500"/>
                <a:gridCol w="5109875"/>
              </a:tblGrid>
              <a:tr h="203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姓名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職稱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最高學歷/系所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主要經歷或重要成就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713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</a:t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735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</a:t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727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</a:t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727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4</a:t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不足可自行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增列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53" name="Google Shape;153;p6"/>
          <p:cNvSpPr/>
          <p:nvPr/>
        </p:nvSpPr>
        <p:spPr>
          <a:xfrm>
            <a:off x="493059" y="1556557"/>
            <a:ext cx="3155575" cy="819090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學歷:</a:t>
            </a:r>
            <a:r>
              <a:rPr b="0" i="0" lang="zh-TW" sz="2400" u="sng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OOOOOOOO學</a:t>
            </a:r>
            <a:endParaRPr b="0" i="0" sz="2400" u="sng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zh-TW" sz="2400" u="sng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OOOO系/科</a:t>
            </a:r>
            <a:endParaRPr b="0" i="0" sz="2400" u="sng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54" name="Google Shape;154;p6"/>
          <p:cNvSpPr/>
          <p:nvPr/>
        </p:nvSpPr>
        <p:spPr>
          <a:xfrm>
            <a:off x="493059" y="2375648"/>
            <a:ext cx="3155575" cy="761999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職稱:</a:t>
            </a:r>
            <a:r>
              <a:rPr b="0" i="0" lang="zh-TW" sz="2400" u="sng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OO</a:t>
            </a:r>
            <a:endParaRPr b="0" i="0" sz="1800" u="sng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55" name="Google Shape;155;p6"/>
          <p:cNvSpPr txBox="1"/>
          <p:nvPr/>
        </p:nvSpPr>
        <p:spPr>
          <a:xfrm rot="5400000">
            <a:off x="-457202" y="1750367"/>
            <a:ext cx="143885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7F7F7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計畫主持人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"/>
          <p:cNvSpPr txBox="1"/>
          <p:nvPr/>
        </p:nvSpPr>
        <p:spPr>
          <a:xfrm rot="5400000">
            <a:off x="-322550" y="4588412"/>
            <a:ext cx="116955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7F7F7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計畫人員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6"/>
          <p:cNvSpPr txBox="1"/>
          <p:nvPr>
            <p:ph idx="11" type="ftr"/>
          </p:nvPr>
        </p:nvSpPr>
        <p:spPr>
          <a:xfrm>
            <a:off x="10968927" y="6394262"/>
            <a:ext cx="158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/>
              <a:t>5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"/>
          <p:cNvSpPr txBox="1"/>
          <p:nvPr/>
        </p:nvSpPr>
        <p:spPr>
          <a:xfrm>
            <a:off x="493059" y="158535"/>
            <a:ext cx="223651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五、經費規模預估</a:t>
            </a:r>
            <a:endParaRPr b="1" i="0" sz="20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aphicFrame>
        <p:nvGraphicFramePr>
          <p:cNvPr id="163" name="Google Shape;163;p7"/>
          <p:cNvGraphicFramePr/>
          <p:nvPr/>
        </p:nvGraphicFramePr>
        <p:xfrm>
          <a:off x="385483" y="62857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{6106D16B-D06F-4916-BDE6-DC93E4BB62A0}</a:tableStyleId>
              </a:tblPr>
              <a:tblGrid>
                <a:gridCol w="366800"/>
                <a:gridCol w="1615700"/>
                <a:gridCol w="2391725"/>
                <a:gridCol w="3192000"/>
              </a:tblGrid>
              <a:tr h="4482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經費項目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內容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預計費用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876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</a:t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人事費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包含計畫內人員之薪資及顧問費用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000       千元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953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</a:t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研發設備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設備使用費、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設備維護費等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000      千元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894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</a:t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材料費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計畫欲購置之材料費用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000      千元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1520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4</a:t>
                      </a:r>
                      <a:endParaRPr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技術移轉費</a:t>
                      </a:r>
                      <a:endParaRPr b="1" sz="18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技術或智財權購買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委託研究費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委託設計費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委託諮詢費等費用</a:t>
                      </a:r>
                      <a:endParaRPr sz="1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 000      千元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613175"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zh-TW" sz="2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合計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zh-TW" sz="2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 0,000   千元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64" name="Google Shape;164;p7"/>
          <p:cNvSpPr txBox="1"/>
          <p:nvPr/>
        </p:nvSpPr>
        <p:spPr>
          <a:xfrm>
            <a:off x="322730" y="6075537"/>
            <a:ext cx="399184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zh-TW" sz="14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*人事費用薪資標準可參考</a:t>
            </a:r>
            <a:r>
              <a:rPr b="1" i="0" lang="zh-TW" sz="1400" u="sng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附件Z</a:t>
            </a:r>
            <a:r>
              <a:rPr b="0" i="0" lang="zh-TW" sz="14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計算</a:t>
            </a:r>
            <a:endParaRPr b="0" i="0" sz="1400" u="none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65" name="Google Shape;165;p7"/>
          <p:cNvSpPr txBox="1"/>
          <p:nvPr/>
        </p:nvSpPr>
        <p:spPr>
          <a:xfrm>
            <a:off x="6759388" y="5543943"/>
            <a:ext cx="119230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zh-TW" sz="14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(計畫總經費)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6" name="Google Shape;166;p7"/>
          <p:cNvGraphicFramePr/>
          <p:nvPr/>
        </p:nvGraphicFramePr>
        <p:xfrm>
          <a:off x="8157882" y="62857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{952E91E1-8E41-4C8C-A4AA-C595A4BA7EFD}</a:tableStyleId>
              </a:tblPr>
              <a:tblGrid>
                <a:gridCol w="1836275"/>
                <a:gridCol w="1812375"/>
              </a:tblGrid>
              <a:tr h="500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預計申請補助比例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zh-TW" sz="1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預計自籌比例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1169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sng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00  </a:t>
                      </a:r>
                      <a:r>
                        <a:rPr lang="zh-TW" sz="3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%</a:t>
                      </a:r>
                      <a:endParaRPr sz="3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zh-TW" sz="3600" u="sng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00  </a:t>
                      </a:r>
                      <a:r>
                        <a:rPr lang="zh-TW" sz="36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%</a:t>
                      </a:r>
                      <a:endParaRPr sz="36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67" name="Google Shape;167;p7"/>
          <p:cNvSpPr txBox="1"/>
          <p:nvPr/>
        </p:nvSpPr>
        <p:spPr>
          <a:xfrm>
            <a:off x="8068236" y="2387830"/>
            <a:ext cx="364863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zh-TW" sz="14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*補助比例為0%~50% +自籌比例=100%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8" name="Google Shape;168;p7"/>
          <p:cNvGraphicFramePr/>
          <p:nvPr/>
        </p:nvGraphicFramePr>
        <p:xfrm>
          <a:off x="8178360" y="291128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{D86C3467-92C6-4659-AFF8-96067C012B22}</a:tableStyleId>
              </a:tblPr>
              <a:tblGrid>
                <a:gridCol w="3628150"/>
              </a:tblGrid>
              <a:tr h="672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預計申請之</a:t>
                      </a:r>
                      <a:r>
                        <a:rPr lang="zh-TW" sz="2800" u="none" cap="none" strike="noStrike">
                          <a:solidFill>
                            <a:srgbClr val="FFFF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補助款</a:t>
                      </a:r>
                      <a:endParaRPr sz="1800" u="none" cap="none" strike="noStrike">
                        <a:solidFill>
                          <a:srgbClr val="FFFF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2351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4000"/>
                        <a:buFont typeface="Arial"/>
                        <a:buNone/>
                      </a:pPr>
                      <a:r>
                        <a:rPr b="1" lang="zh-TW" sz="4000" u="sng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 </a:t>
                      </a:r>
                      <a:r>
                        <a:rPr b="1" lang="zh-TW" sz="4400" u="sng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0,000</a:t>
                      </a:r>
                      <a:r>
                        <a:rPr b="1" lang="zh-TW" sz="4000" u="sng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 </a:t>
                      </a:r>
                      <a:r>
                        <a:rPr lang="zh-TW" sz="3600" u="sng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千元</a:t>
                      </a:r>
                      <a:endParaRPr sz="4000" u="sng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69" name="Google Shape;169;p7"/>
          <p:cNvSpPr txBox="1"/>
          <p:nvPr/>
        </p:nvSpPr>
        <p:spPr>
          <a:xfrm>
            <a:off x="322730" y="6383314"/>
            <a:ext cx="859715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zh-TW" sz="14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*費用填寫請以【千元】計。如1,000,000(一百萬)請以1,000千元填寫；如800,000(八十萬)請以800千元填寫</a:t>
            </a:r>
            <a:endParaRPr b="0" i="0" sz="1400" u="none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70" name="Google Shape;170;p7"/>
          <p:cNvSpPr txBox="1"/>
          <p:nvPr/>
        </p:nvSpPr>
        <p:spPr>
          <a:xfrm>
            <a:off x="3341288" y="6075537"/>
            <a:ext cx="868934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zh-TW" sz="14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*本階段經費僅為參考值，但請盡量合乎規定及接近預估經費填寫，以利判斷計畫合理性或給予經費編列建議。</a:t>
            </a:r>
            <a:endParaRPr b="0" i="0" sz="1400" u="none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71" name="Google Shape;171;p7"/>
          <p:cNvSpPr txBox="1"/>
          <p:nvPr>
            <p:ph idx="11" type="ftr"/>
          </p:nvPr>
        </p:nvSpPr>
        <p:spPr>
          <a:xfrm>
            <a:off x="10968927" y="6394262"/>
            <a:ext cx="158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/>
              <a:t>6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"/>
          <p:cNvSpPr txBox="1"/>
          <p:nvPr/>
        </p:nvSpPr>
        <p:spPr>
          <a:xfrm>
            <a:off x="395088" y="221286"/>
            <a:ext cx="4467890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六、預期效益或其他補充資料(限一頁)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8"/>
          <p:cNvSpPr/>
          <p:nvPr/>
        </p:nvSpPr>
        <p:spPr>
          <a:xfrm>
            <a:off x="395088" y="621397"/>
            <a:ext cx="5433059" cy="2299353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zh-TW" sz="16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一、產出OOO產品一式</a:t>
            </a:r>
            <a:endParaRPr b="1" i="0" sz="16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zh-TW" sz="16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二、完成建置OOO服務網站平台一式</a:t>
            </a:r>
            <a:endParaRPr b="1" i="0" sz="16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zh-TW" sz="16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三、完成OOO產品研發</a:t>
            </a:r>
            <a:endParaRPr b="1" i="0" sz="16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zh-TW" sz="16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四、增進民眾數位科技應用</a:t>
            </a:r>
            <a:endParaRPr b="1" i="0" sz="16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zh-TW" sz="16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…..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zh-TW" sz="1600" u="none" cap="none" strike="noStrike">
                <a:solidFill>
                  <a:srgbClr val="0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(請自行增列)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78" name="Google Shape;178;p8"/>
          <p:cNvSpPr/>
          <p:nvPr/>
        </p:nvSpPr>
        <p:spPr>
          <a:xfrm>
            <a:off x="5828148" y="621395"/>
            <a:ext cx="6124824" cy="2299353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BFBFB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左邊不敷填寫可填寫於本欄或</a:t>
            </a:r>
            <a:endParaRPr b="0" i="0" sz="1800" u="none" cap="none" strike="noStrike">
              <a:solidFill>
                <a:srgbClr val="BFBFB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BFBFB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其他補充資料(無則免附)</a:t>
            </a:r>
            <a:endParaRPr b="0" i="0" sz="1800" u="none" cap="none" strike="noStrike">
              <a:solidFill>
                <a:srgbClr val="BFBFBF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aphicFrame>
        <p:nvGraphicFramePr>
          <p:cNvPr id="179" name="Google Shape;179;p8"/>
          <p:cNvGraphicFramePr/>
          <p:nvPr/>
        </p:nvGraphicFramePr>
        <p:xfrm>
          <a:off x="395087" y="294360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{6106D16B-D06F-4916-BDE6-DC93E4BB62A0}</a:tableStyleId>
              </a:tblPr>
              <a:tblGrid>
                <a:gridCol w="1864025"/>
                <a:gridCol w="2994200"/>
                <a:gridCol w="609600"/>
                <a:gridCol w="591675"/>
                <a:gridCol w="5498375"/>
              </a:tblGrid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預期量化效益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說明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數量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單位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zh-TW" sz="12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簡略說明計算基礎</a:t>
                      </a:r>
                      <a:r>
                        <a:rPr lang="zh-TW" sz="1200" u="none" cap="none" strike="noStrik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(請將原範例文字刪除後填入，無則填無) </a:t>
                      </a:r>
                      <a:r>
                        <a:rPr lang="zh-TW" sz="105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數量以36個月(三年計)</a:t>
                      </a:r>
                      <a:endParaRPr sz="105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1.增加產值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zh-TW" sz="105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透過計畫完成後與原本情形相比會增加多少產值?</a:t>
                      </a:r>
                      <a:endParaRPr sz="105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zh-TW" sz="1400" u="none" cap="none" strike="noStrik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 u="none" cap="none" strike="noStrike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千元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1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(例)建置創新服務平台後每月平均多賣300組*每組200元=60千元*36個月=2,160千元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2.產出新產品或服務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zh-TW" sz="105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可對應上方預計產出之產品或服務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Microsoft JhengHei"/>
                        <a:buNone/>
                      </a:pPr>
                      <a:r>
                        <a:rPr b="1" lang="zh-TW" sz="1400" u="none" cap="none" strike="noStrik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 u="none" cap="none" strike="noStrike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項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1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(例)產出物聯網互動式服務平台一式、產出新口味醬料。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3.衍生商品或服務數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icrosoft JhengHei"/>
                        <a:buNone/>
                      </a:pPr>
                      <a:r>
                        <a:rPr lang="zh-TW" sz="105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因本計畫所衍生產出的商品或服務。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zh-TW" sz="1400" u="none" cap="none" strike="noStrik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 u="none" cap="none" strike="noStrike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項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1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(例)萃取過程產出之純露一式</a:t>
                      </a:r>
                      <a:endParaRPr sz="11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4.投入研發費用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icrosoft JhengHei"/>
                        <a:buNone/>
                      </a:pPr>
                      <a:r>
                        <a:rPr lang="zh-TW" sz="105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貴公司自行投入的研發費用。(如自籌款)</a:t>
                      </a:r>
                      <a:endParaRPr sz="105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zh-TW" sz="1400" u="none" cap="none" strike="noStrik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 u="none" cap="none" strike="noStrike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千元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1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(例)投入研發服務平台網站費用800千元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5.促成投資額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icrosoft JhengHei"/>
                        <a:buNone/>
                      </a:pPr>
                      <a:r>
                        <a:rPr lang="zh-TW" sz="105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本計畫是否有其他單位/或企業之投資?</a:t>
                      </a:r>
                      <a:endParaRPr sz="105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zh-TW" sz="1400" u="none" cap="none" strike="noStrik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 u="none" cap="none" strike="noStrike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千元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1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(例)一二三有限公司投資本計畫500千元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6.降低成本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zh-TW" sz="105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本計畫完成後是否有助於公司降低人力/業務/原料之成本?</a:t>
                      </a:r>
                      <a:endParaRPr sz="105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zh-TW" sz="1400" u="none" cap="none" strike="noStrik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 u="none" cap="none" strike="noStrike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千元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1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(例)原原料一斤20元,透過循環再利用技術成本預估降為10元，每月約使用500斤=每月降低500斤*10元*36個月=降低180千元</a:t>
                      </a:r>
                      <a:endParaRPr sz="11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416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7.增加就業人數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zh-TW" sz="105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計畫開始後因增加相關業務，增加就業機會，增聘的人力(屆時需有勞健保入保証明)</a:t>
                      </a:r>
                      <a:endParaRPr sz="105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zh-TW" sz="1400" u="none" cap="none" strike="noStrik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 u="none" cap="none" strike="noStrike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人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1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(例)增聘國際業務1名。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8.成立新公司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icrosoft JhengHei"/>
                        <a:buNone/>
                      </a:pPr>
                      <a:r>
                        <a:rPr lang="zh-TW" sz="105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因本計畫之服務或技術或業務拓展，帶動新公司成立。(屆時需有實際完成商業登記)</a:t>
                      </a:r>
                      <a:endParaRPr sz="105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zh-TW" sz="1400" u="none" cap="none" strike="noStrik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 u="none" cap="none" strike="noStrike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家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1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(例)成立”OOOO有限公司”</a:t>
                      </a:r>
                      <a:endParaRPr sz="11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9.發明專利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icrosoft JhengHei"/>
                        <a:buNone/>
                      </a:pPr>
                      <a:r>
                        <a:rPr lang="zh-TW" sz="105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透過本計畫之研發申請發明專利</a:t>
                      </a:r>
                      <a:endParaRPr sz="105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zh-TW" sz="1400" u="none" cap="none" strike="noStrik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 u="none" cap="none" strike="noStrike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件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icrosoft JhengHei"/>
                        <a:buNone/>
                      </a:pPr>
                      <a:r>
                        <a:rPr lang="zh-TW" sz="11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(例)申請運動裝置導軌發明專利一件。(屆時需有專利申請證明。)</a:t>
                      </a:r>
                      <a:endParaRPr sz="11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  <a:tr h="301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10.新型、新式樣專利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Microsoft JhengHei"/>
                        <a:buNone/>
                      </a:pPr>
                      <a:r>
                        <a:rPr lang="zh-TW" sz="105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透過本計畫之研發申請新型或新式樣專利</a:t>
                      </a:r>
                      <a:endParaRPr sz="105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zh-TW" sz="1400" u="none" cap="none" strike="noStrike">
                          <a:solidFill>
                            <a:srgbClr val="FF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0</a:t>
                      </a:r>
                      <a:endParaRPr b="1" sz="1400" u="none" cap="none" strike="noStrike">
                        <a:solidFill>
                          <a:srgbClr val="FF0000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zh-TW" sz="14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件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icrosoft JhengHei"/>
                        <a:buNone/>
                      </a:pPr>
                      <a:r>
                        <a:rPr lang="zh-TW" sz="1100" u="none" cap="none" strike="noStrike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(例)申請電腦主機之散裝置新型專利一件。(屆時需有專利申請證明。)</a:t>
                      </a:r>
                      <a:endParaRPr sz="1100" u="none" cap="none" strike="noStrike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80" name="Google Shape;180;p8"/>
          <p:cNvSpPr txBox="1"/>
          <p:nvPr/>
        </p:nvSpPr>
        <p:spPr>
          <a:xfrm rot="5400000">
            <a:off x="-353943" y="3479016"/>
            <a:ext cx="116955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7F7F7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若無則填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8"/>
          <p:cNvSpPr txBox="1"/>
          <p:nvPr/>
        </p:nvSpPr>
        <p:spPr>
          <a:xfrm>
            <a:off x="82954" y="4241886"/>
            <a:ext cx="25165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rgbClr val="7F7F7F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8"/>
          <p:cNvSpPr txBox="1"/>
          <p:nvPr/>
        </p:nvSpPr>
        <p:spPr>
          <a:xfrm>
            <a:off x="4746907" y="121484"/>
            <a:ext cx="4934364" cy="4770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zh-TW" sz="1400" u="none" cap="none" strike="noStrike">
                <a:solidFill>
                  <a:schemeClr val="accen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預計透過本計畫產出之產品、服務、或質化、量化效益</a:t>
            </a:r>
            <a:endParaRPr b="0" i="0" sz="1400" u="none" cap="none" strike="noStrike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zh-TW" sz="1100" u="none" cap="none" strike="noStrike">
                <a:solidFill>
                  <a:schemeClr val="accen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(請以條列式說明)</a:t>
            </a:r>
            <a:r>
              <a:rPr b="0" i="0" lang="zh-TW" sz="1000" u="none" cap="none" strike="noStrike">
                <a:solidFill>
                  <a:schemeClr val="accen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b="0" i="0" lang="zh-TW" sz="1100" u="none" cap="none" strike="noStrike">
                <a:solidFill>
                  <a:schemeClr val="accen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下方文字為舉例，請依實際計畫預計產出之產品/服務為主)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8"/>
          <p:cNvSpPr txBox="1"/>
          <p:nvPr>
            <p:ph idx="11" type="ftr"/>
          </p:nvPr>
        </p:nvSpPr>
        <p:spPr>
          <a:xfrm>
            <a:off x="10968927" y="6394262"/>
            <a:ext cx="158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/>
              <a:t>7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9"/>
          <p:cNvSpPr txBox="1"/>
          <p:nvPr/>
        </p:nvSpPr>
        <p:spPr>
          <a:xfrm>
            <a:off x="395088" y="221286"/>
            <a:ext cx="409759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zh-TW" sz="20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七、本縣重點產業及補助標的調查: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9"/>
          <p:cNvSpPr txBox="1"/>
          <p:nvPr/>
        </p:nvSpPr>
        <p:spPr>
          <a:xfrm>
            <a:off x="4492685" y="296975"/>
            <a:ext cx="421461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zh-TW" sz="1400" u="none" cap="none" strike="noStrike">
                <a:solidFill>
                  <a:schemeClr val="accen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*請以案件實際內容勾選，以下項目僅為初步調查。</a:t>
            </a:r>
            <a:endParaRPr b="0" i="0" sz="1100" u="none" cap="none" strike="noStrike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90" name="Google Shape;190;p9"/>
          <p:cNvSpPr txBox="1"/>
          <p:nvPr/>
        </p:nvSpPr>
        <p:spPr>
          <a:xfrm>
            <a:off x="645019" y="614026"/>
            <a:ext cx="3208010" cy="560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本案符合優先補助標的: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9"/>
          <p:cNvSpPr txBox="1"/>
          <p:nvPr/>
        </p:nvSpPr>
        <p:spPr>
          <a:xfrm>
            <a:off x="819331" y="1168536"/>
            <a:ext cx="2180868" cy="33145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zh-TW" sz="36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1" i="0" lang="zh-TW" sz="2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深層海水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zh-TW" sz="36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1" i="0" lang="zh-TW" sz="2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石材石藝</a:t>
            </a:r>
            <a:endParaRPr b="1" i="0" sz="2800" u="none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zh-TW" sz="36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1" i="0" lang="zh-TW" sz="2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智慧應用</a:t>
            </a:r>
            <a:endParaRPr b="1" i="0" sz="2800" u="none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zh-TW" sz="36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1" i="0" lang="zh-TW" sz="2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農業生技</a:t>
            </a:r>
            <a:endParaRPr b="1" i="0" sz="2800" u="none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92" name="Google Shape;192;p9"/>
          <p:cNvSpPr/>
          <p:nvPr/>
        </p:nvSpPr>
        <p:spPr>
          <a:xfrm>
            <a:off x="576188" y="680442"/>
            <a:ext cx="3007522" cy="4015544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9"/>
          <p:cNvSpPr txBox="1"/>
          <p:nvPr/>
        </p:nvSpPr>
        <p:spPr>
          <a:xfrm>
            <a:off x="576187" y="4794261"/>
            <a:ext cx="2938691" cy="16342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zh-TW" sz="1600" u="none" cap="none" strike="noStrik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是否進駐育成中心/開放實驗室 </a:t>
            </a:r>
            <a:endParaRPr b="0" i="0" sz="1600" u="none" cap="none" strike="noStrike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zh-TW" sz="2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否</a:t>
            </a:r>
            <a:endParaRPr b="0" i="0" sz="1800" u="none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zh-TW" sz="2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是, 進駐於</a:t>
            </a:r>
            <a:endParaRPr b="0" i="0" sz="2000" u="none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94" name="Google Shape;194;p9"/>
          <p:cNvSpPr/>
          <p:nvPr/>
        </p:nvSpPr>
        <p:spPr>
          <a:xfrm>
            <a:off x="576187" y="4759352"/>
            <a:ext cx="3007523" cy="1877361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9"/>
          <p:cNvSpPr/>
          <p:nvPr/>
        </p:nvSpPr>
        <p:spPr>
          <a:xfrm>
            <a:off x="3652541" y="680441"/>
            <a:ext cx="8363968" cy="5956272"/>
          </a:xfrm>
          <a:prstGeom prst="rect">
            <a:avLst/>
          </a:prstGeom>
          <a:noFill/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9"/>
          <p:cNvSpPr txBox="1"/>
          <p:nvPr/>
        </p:nvSpPr>
        <p:spPr>
          <a:xfrm>
            <a:off x="3802129" y="772696"/>
            <a:ext cx="6378795" cy="4306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案件是否符合聯合國永續發展目標(SDGs)</a:t>
            </a:r>
            <a:endParaRPr b="0" i="0" sz="2000" u="none" cap="none" strike="noStrike">
              <a:solidFill>
                <a:srgbClr val="0070C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97" name="Google Shape;197;p9"/>
          <p:cNvSpPr txBox="1"/>
          <p:nvPr/>
        </p:nvSpPr>
        <p:spPr>
          <a:xfrm>
            <a:off x="3689190" y="1360332"/>
            <a:ext cx="8282945" cy="51706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消除各地一切形式的貧窮 目標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消除飢餓，達成糧食安全，改善營養及促進永續農業 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確保健康及促進各年齡層的福祉 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4.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確保有教無類、公平以及高品質的教育，及提倡終身學習 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5.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實現性別平等，並賦予婦女權力 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6.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確保所有人都能享有水及衛生及其永續管理 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7.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確保所有的人都可取得負擔得起、可靠的、永續的，及現代 的能源 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8.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促進包容且永續的經濟成長，達到全面且有生產力的就業， 讓每一個人都有一份好工作 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9.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建立具有韌性的基礎建設，促進包容且永續的工業，並加速 創新 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10.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減少國內及國家間不平等 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11.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促使城市與人類居住具包容、安全、韌性及永續性 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12.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確保永續消費及生產模式 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13.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採取緊急措施以因應氣候變遷及其影響 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14.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保育及永續利用海洋與海洋資源，以確保永續發展 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15.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保護、維護及促進領地生態系統的永續使用，永續的管理 森林，對抗沙漠化，終止及逆轉土地劣化，並遏止生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物多樣性的喪失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16.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促進和平且包容的社會，以落實永續發展；提供司法管道 給所有人；在所有階層建立有效的、負責的且包容的制度 </a:t>
            </a:r>
            <a:endParaRPr b="0" i="0" sz="1200" u="none" cap="none" strike="noStrike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zh-TW" sz="1800" u="none" cap="none" strike="noStrik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□</a:t>
            </a:r>
            <a:r>
              <a:rPr b="0" i="0" lang="zh-TW" sz="105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17. </a:t>
            </a:r>
            <a:r>
              <a:rPr b="0" i="0" lang="zh-TW" sz="1200" u="none" cap="none" strike="noStrike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強化永續發展執行方法及活化永續發展全球夥伴關係</a:t>
            </a:r>
            <a:endParaRPr b="0" i="0" sz="1050" u="none" cap="none" strike="noStrike">
              <a:solidFill>
                <a:schemeClr val="accent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98" name="Google Shape;198;p9"/>
          <p:cNvSpPr txBox="1"/>
          <p:nvPr>
            <p:ph idx="11" type="ftr"/>
          </p:nvPr>
        </p:nvSpPr>
        <p:spPr>
          <a:xfrm>
            <a:off x="10968927" y="6394262"/>
            <a:ext cx="158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/>
              <a:t>8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2021-03-25T03:18:36Z</dcterms:created>
  <dc:creator>芷馨 江</dc:creator>
</cp:coreProperties>
</file>