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jYnjOPecYQhJ4ctRoKH/LCVcIp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8" name="Google Shape;108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4" name="Google Shape;12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內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23" name="Google Shape;23;p9"/>
          <p:cNvSpPr txBox="1"/>
          <p:nvPr/>
        </p:nvSpPr>
        <p:spPr>
          <a:xfrm>
            <a:off x="257363" y="249194"/>
            <a:ext cx="738317" cy="903966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3333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</a:t>
            </a:r>
            <a:endParaRPr b="1" i="0" sz="1800" u="none" cap="none" strike="noStrik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模板</a:t>
            </a:r>
            <a:endParaRPr b="1" i="0" sz="1200" u="none" cap="none" strike="noStrike">
              <a:solidFill>
                <a:srgbClr val="00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章節標題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7" name="Google Shape;2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個內容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0" name="Google Shape;40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2" name="Google Shape;42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輔助字幕的內容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8" name="Google Shape;58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輔助字幕的圖片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rive.google.com/drive/u/1/folders/159SbXF4puQebsxEB0RM0HzUP8w-7y62b" TargetMode="External"/><Relationship Id="rId4" Type="http://schemas.openxmlformats.org/officeDocument/2006/relationships/hyperlink" Target="https://forms.gle/Y9Hp71syBkzxNLFw6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/>
          <p:nvPr/>
        </p:nvSpPr>
        <p:spPr>
          <a:xfrm>
            <a:off x="1891825" y="1889101"/>
            <a:ext cx="8572500" cy="906300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3200"/>
              <a:buFont typeface="Microsoft JhengHei"/>
              <a:buNone/>
            </a:pPr>
            <a:r>
              <a:rPr b="1" i="0" lang="zh-TW" sz="3200" u="none" cap="none" strike="noStrike">
                <a:solidFill>
                  <a:srgbClr val="0D0D0D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○○○○○○○○</a:t>
            </a:r>
            <a:r>
              <a:rPr b="1" i="0" lang="zh-TW" sz="3000" u="none" cap="none" strike="noStrike">
                <a:solidFill>
                  <a:srgbClr val="A6A6A6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(提案名稱)</a:t>
            </a:r>
            <a:endParaRPr b="1" i="0" sz="2800" u="none" cap="none" strike="noStrike">
              <a:solidFill>
                <a:srgbClr val="A6A6A6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206476" y="196644"/>
            <a:ext cx="766917" cy="76691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</a:t>
            </a:r>
            <a:endParaRPr b="1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模板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1" y="4589575"/>
            <a:ext cx="12192000" cy="6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zh-TW" sz="14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申請者 or 申請單位名稱：</a:t>
            </a:r>
            <a:endParaRPr b="1" i="0" sz="1400" u="none" cap="none" strike="noStrike">
              <a:solidFill>
                <a:srgbClr val="7F7F7F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zh-TW" sz="14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報告人：</a:t>
            </a:r>
            <a:endParaRPr b="1" i="0" sz="1400" u="none" cap="none" strike="noStrike">
              <a:solidFill>
                <a:srgbClr val="7F7F7F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1" y="3379588"/>
            <a:ext cx="12192000" cy="62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zh-TW" sz="14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申請資格</a:t>
            </a:r>
            <a:endParaRPr b="1" i="0" sz="14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zh-TW" sz="14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□ 個人申請　□ 法人申請 </a:t>
            </a:r>
            <a:endParaRPr b="1" i="0" sz="14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/>
          <p:nvPr/>
        </p:nvSpPr>
        <p:spPr>
          <a:xfrm>
            <a:off x="206476" y="196644"/>
            <a:ext cx="766917" cy="76691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</a:t>
            </a:r>
            <a:endParaRPr b="1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模板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"/>
          <p:cNvSpPr txBox="1"/>
          <p:nvPr/>
        </p:nvSpPr>
        <p:spPr>
          <a:xfrm>
            <a:off x="-206476" y="580102"/>
            <a:ext cx="12192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zh-TW" sz="36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簡報大綱</a:t>
            </a:r>
            <a:endParaRPr b="1" i="0" sz="36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973393" y="1380422"/>
            <a:ext cx="10192871" cy="3416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</a:pPr>
            <a:r>
              <a:rPr b="1" i="0" lang="zh-TW" sz="16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團隊執行力與青年培力　</a:t>
            </a:r>
            <a:r>
              <a:rPr b="0" i="0" lang="zh-TW" sz="1600" u="none" cap="none" strike="noStrike">
                <a:solidFill>
                  <a:srgbClr val="75707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說明團隊基本資料（成員組成、背景、專長），以及過往執行計畫或培力經驗，讓委員了解團隊能力與執行基礎。</a:t>
            </a:r>
            <a:endParaRPr b="0" i="0" sz="1600" u="none" cap="none" strike="noStrike">
              <a:solidFill>
                <a:srgbClr val="75707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</a:pPr>
            <a:r>
              <a:rPr b="1" i="0" lang="zh-TW" sz="16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群募計畫與推廣策略　</a:t>
            </a:r>
            <a:r>
              <a:rPr b="0" i="0" lang="zh-TW" sz="1600" u="none" cap="none" strike="noStrike">
                <a:solidFill>
                  <a:srgbClr val="75707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說明目標與目的（為何發起、想達成什麼）、推廣方式、行銷策略，以及回饋方案內容與價格設定。</a:t>
            </a:r>
            <a:endParaRPr b="0" i="0" sz="1600" u="none" cap="none" strike="noStrike">
              <a:solidFill>
                <a:srgbClr val="75707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</a:pPr>
            <a:r>
              <a:rPr b="1" i="0" lang="zh-TW" sz="16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永續商業模式與市場性　</a:t>
            </a:r>
            <a:r>
              <a:rPr b="0" i="0" lang="zh-TW" sz="1600" u="none" cap="none" strike="noStrike">
                <a:solidFill>
                  <a:srgbClr val="75707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說明產品或服務的核心價值、目標客群與市場定位，並說明定價邏輯與未來營運或獲利模式。</a:t>
            </a:r>
            <a:endParaRPr b="0" i="0" sz="1600" u="none" cap="none" strike="noStrike">
              <a:solidFill>
                <a:srgbClr val="75707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</a:pPr>
            <a:r>
              <a:rPr b="1" i="0" lang="zh-TW" sz="16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在地議題與社會回饋　</a:t>
            </a:r>
            <a:r>
              <a:rPr b="0" i="0" lang="zh-TW" sz="1600" u="none" cap="none" strike="noStrike">
                <a:solidFill>
                  <a:srgbClr val="75707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說明本計畫與在地的連結性（如文化、產業、議題），以及如何回應或解決在地問題，或帶來正向影響。</a:t>
            </a:r>
            <a:endParaRPr b="0" i="0" sz="1600" u="none" cap="none" strike="noStrike">
              <a:solidFill>
                <a:srgbClr val="75707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</a:pPr>
            <a:r>
              <a:rPr b="0" i="0" lang="zh-TW" sz="16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其他　</a:t>
            </a:r>
            <a:r>
              <a:rPr b="0" i="0" lang="zh-TW" sz="1600" u="none" cap="none" strike="noStrike">
                <a:solidFill>
                  <a:srgbClr val="75707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如有其他有助於審查之資訊（如合作資源、未來發展規劃、亮點特色等），請於此補充。</a:t>
            </a:r>
            <a:endParaRPr b="0" i="0" sz="1600" u="none" cap="none" strike="noStrike">
              <a:solidFill>
                <a:srgbClr val="75707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2596872" y="4850990"/>
            <a:ext cx="6585300" cy="200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zh-TW" sz="1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【以下閱讀完畢可刪除】</a:t>
            </a:r>
            <a:endParaRPr b="1" i="0" sz="12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●"/>
            </a:pPr>
            <a:r>
              <a:rPr b="1" i="0" lang="zh-TW" sz="1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簡報頁數：20 頁以內，超過頁數者，</a:t>
            </a:r>
            <a:r>
              <a:rPr b="1" i="0" lang="zh-TW" sz="1200" u="sng" cap="none" strike="noStrike">
                <a:solidFill>
                  <a:srgbClr val="C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20 頁以後資料不列入評審內容</a:t>
            </a:r>
            <a:r>
              <a:rPr b="1" i="0" lang="zh-TW" sz="1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。</a:t>
            </a:r>
            <a:endParaRPr b="1" i="0" sz="12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●"/>
            </a:pPr>
            <a:r>
              <a:rPr b="1" i="0" lang="zh-TW" sz="1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簡報務必包含上列大綱的內容，可增加但不可減少，未包含相關必填內容將影響計畫評分。</a:t>
            </a:r>
            <a:endParaRPr b="1" i="0" sz="12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●"/>
            </a:pPr>
            <a:r>
              <a:rPr b="1" i="0" lang="zh-TW" sz="1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可依照需求調整美編或呈現方式，亦可於簡報中插入影音連結。</a:t>
            </a:r>
            <a:endParaRPr b="1" i="0" sz="12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●"/>
            </a:pPr>
            <a:r>
              <a:rPr b="1" i="0" lang="zh-TW" sz="1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簡報請插入頁碼。</a:t>
            </a:r>
            <a:endParaRPr b="1" i="0" sz="12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●"/>
            </a:pPr>
            <a:r>
              <a:rPr b="1" i="0" lang="zh-TW" sz="1200" u="sng" cap="none" strike="noStrike">
                <a:solidFill>
                  <a:srgbClr val="C0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簡報答詢亦將納入計畫評分項目（5%）</a:t>
            </a:r>
            <a:r>
              <a:rPr b="0" i="0" lang="zh-TW" sz="1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，</a:t>
            </a:r>
            <a:r>
              <a:rPr b="1" i="0" lang="zh-TW" sz="1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包含簡報結構與邏輯、詢答等。</a:t>
            </a:r>
            <a:endParaRPr b="1" i="0" sz="12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●"/>
            </a:pPr>
            <a:r>
              <a:rPr b="1" i="0" lang="zh-TW" sz="1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範本請點此</a:t>
            </a:r>
            <a:r>
              <a:rPr b="1" i="0" lang="zh-TW" sz="1200" u="sng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下載</a:t>
            </a:r>
            <a:r>
              <a:rPr b="1" i="0" lang="zh-TW" sz="1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（尊重智慧財產，請勿抄襲）。</a:t>
            </a:r>
            <a:endParaRPr b="1" i="0" sz="12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●"/>
            </a:pPr>
            <a:r>
              <a:rPr b="1" i="0" lang="zh-TW" sz="1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簡報完成後，請上傳至</a:t>
            </a:r>
            <a:r>
              <a:rPr b="1" i="0" lang="zh-TW" sz="1200" u="sng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「115 年花蓮群眾募資輔導計畫｜報名系統」</a:t>
            </a:r>
            <a:r>
              <a:rPr b="1" i="0" lang="zh-TW" sz="12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。</a:t>
            </a:r>
            <a:endParaRPr b="1" i="0" sz="12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11691113" y="6434132"/>
            <a:ext cx="42351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zh-TW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/>
          <p:nvPr/>
        </p:nvSpPr>
        <p:spPr>
          <a:xfrm>
            <a:off x="206476" y="196644"/>
            <a:ext cx="766917" cy="76691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</a:t>
            </a:r>
            <a:endParaRPr b="1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模板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3"/>
          <p:cNvSpPr txBox="1"/>
          <p:nvPr/>
        </p:nvSpPr>
        <p:spPr>
          <a:xfrm>
            <a:off x="973393" y="1071716"/>
            <a:ext cx="6930386" cy="646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zh-TW" sz="36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團隊執行力與青年培力（20%）</a:t>
            </a:r>
            <a:endParaRPr b="1" i="0" sz="36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04" name="Google Shape;104;p3"/>
          <p:cNvSpPr txBox="1"/>
          <p:nvPr/>
        </p:nvSpPr>
        <p:spPr>
          <a:xfrm>
            <a:off x="973400" y="1794375"/>
            <a:ext cx="10805100" cy="3416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可包含但不限於以下各種有利於審查委員快速了解您的內容，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 </a:t>
            </a: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為必填：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基本資料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 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3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團隊成員執掌與專業程度（如主理人、平面設計師、社群行銷）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 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團隊過往執行經驗，如：主要商品與服務說明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 </a:t>
            </a:r>
            <a:endParaRPr b="0" i="0" sz="1800" u="none" cap="none" strike="noStrike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社群動員能力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</a:t>
            </a:r>
            <a:endParaRPr b="0" i="0" sz="1800" u="none" cap="none" strike="noStrike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曾進行青年培力經驗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團隊品牌知名度、客戶／消費者評價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其他能顯現團隊領域優勢之相關資訊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05" name="Google Shape;105;p3"/>
          <p:cNvSpPr txBox="1"/>
          <p:nvPr/>
        </p:nvSpPr>
        <p:spPr>
          <a:xfrm>
            <a:off x="11691113" y="6434132"/>
            <a:ext cx="42351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zh-TW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"/>
          <p:cNvSpPr/>
          <p:nvPr/>
        </p:nvSpPr>
        <p:spPr>
          <a:xfrm>
            <a:off x="206476" y="196644"/>
            <a:ext cx="766917" cy="76691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</a:t>
            </a:r>
            <a:endParaRPr b="1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模板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6"/>
          <p:cNvSpPr txBox="1"/>
          <p:nvPr/>
        </p:nvSpPr>
        <p:spPr>
          <a:xfrm>
            <a:off x="973393" y="1071716"/>
            <a:ext cx="6930386" cy="646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zh-TW" sz="36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群募計畫與推廣策略（30%）</a:t>
            </a:r>
            <a:endParaRPr b="1" i="0" sz="36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12" name="Google Shape;112;p6"/>
          <p:cNvSpPr txBox="1"/>
          <p:nvPr/>
        </p:nvSpPr>
        <p:spPr>
          <a:xfrm>
            <a:off x="973400" y="1794375"/>
            <a:ext cx="10805100" cy="34162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可包含但不限於以下各種針對募資計畫具體規劃內容，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 </a:t>
            </a: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為必填：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提案動機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</a:t>
            </a: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：為何提案？想透過集資做什麼？達成什麼目標？支持你的計畫會獲得什麼樣的改變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募資計畫內容整體規劃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</a:t>
            </a: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：如是產品：使用說明、特點介紹；若是文化創作：詳述作品的理念及概念</a:t>
            </a:r>
            <a:endParaRPr b="0" i="0" sz="1800" u="none" cap="none" strike="noStrike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回饋方案相關設定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</a:t>
            </a: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：產品方案內容與價格 、行銷波段或贈品規劃、預計募資金額、資金用途規劃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目標受眾設定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</a:t>
            </a: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：曾支持／購買的核心受眾、或是所觀察到的潛在受眾、想拓展的機會受眾</a:t>
            </a:r>
            <a:endParaRPr b="0" i="0" sz="1800" u="none" cap="none" strike="noStrike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線上線下推廣活動規劃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勸募字號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產品／專案是否已有相關認證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13" name="Google Shape;113;p6"/>
          <p:cNvSpPr txBox="1"/>
          <p:nvPr/>
        </p:nvSpPr>
        <p:spPr>
          <a:xfrm>
            <a:off x="11691113" y="6434132"/>
            <a:ext cx="42351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zh-TW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9"/>
          <p:cNvSpPr/>
          <p:nvPr/>
        </p:nvSpPr>
        <p:spPr>
          <a:xfrm>
            <a:off x="206476" y="196644"/>
            <a:ext cx="766917" cy="76691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</a:t>
            </a:r>
            <a:endParaRPr b="1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模板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19"/>
          <p:cNvSpPr txBox="1"/>
          <p:nvPr/>
        </p:nvSpPr>
        <p:spPr>
          <a:xfrm>
            <a:off x="973393" y="1071716"/>
            <a:ext cx="6930386" cy="646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zh-TW" sz="36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永續商業模式與市場性（30%）</a:t>
            </a:r>
            <a:endParaRPr b="1" i="0" sz="36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20" name="Google Shape;120;p19"/>
          <p:cNvSpPr txBox="1"/>
          <p:nvPr/>
        </p:nvSpPr>
        <p:spPr>
          <a:xfrm>
            <a:off x="973400" y="1794375"/>
            <a:ext cx="10805100" cy="2169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可包含但不限於以下各種有利於審查委員快速了解您的內容，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 </a:t>
            </a: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為必填：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團隊長期營運計劃、獲利模式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*</a:t>
            </a: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：團隊期望之中長期目標、如何穩定獲利維持團隊營運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產品定價結構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 </a:t>
            </a: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：目前提供之產品與服務之定價結構為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產品市場競爭力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</a:t>
            </a: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：技術或產品之創新能力、於相關領域優於競業程度、自己不同在哪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供應鏈穩定度及未來拓展潛力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21" name="Google Shape;121;p19"/>
          <p:cNvSpPr txBox="1"/>
          <p:nvPr/>
        </p:nvSpPr>
        <p:spPr>
          <a:xfrm>
            <a:off x="11691113" y="6434132"/>
            <a:ext cx="42351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zh-TW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"/>
          <p:cNvSpPr/>
          <p:nvPr/>
        </p:nvSpPr>
        <p:spPr>
          <a:xfrm>
            <a:off x="206476" y="196644"/>
            <a:ext cx="766917" cy="766917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簡報</a:t>
            </a:r>
            <a:endParaRPr b="1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模板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4"/>
          <p:cNvSpPr txBox="1"/>
          <p:nvPr/>
        </p:nvSpPr>
        <p:spPr>
          <a:xfrm>
            <a:off x="973393" y="1071716"/>
            <a:ext cx="6657117" cy="646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zh-TW" sz="36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在地議題與社會回饋（15%）</a:t>
            </a:r>
            <a:endParaRPr b="1" i="0" sz="36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28" name="Google Shape;128;p4"/>
          <p:cNvSpPr txBox="1"/>
          <p:nvPr/>
        </p:nvSpPr>
        <p:spPr>
          <a:xfrm>
            <a:off x="973403" y="1794375"/>
            <a:ext cx="10169400" cy="1754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可包含但不限於以下各種有利於審查委員快速了解您的內容，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 </a:t>
            </a: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為必填：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產品／商模是否連結在地議題或文化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</a:t>
            </a:r>
            <a:endParaRPr b="0" i="0" sz="1800" u="none" cap="none" strike="noStrike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產品／商模如何解決在地議題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285750" lvl="0" marL="28575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■"/>
            </a:pPr>
            <a:r>
              <a:rPr b="0" i="0" lang="zh-TW" sz="1800" u="none" cap="none" strike="noStrik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是否具備回饋在地模式 </a:t>
            </a:r>
            <a:r>
              <a:rPr b="0" i="0" lang="zh-TW" sz="1800" u="none" cap="none" strike="noStrik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*</a:t>
            </a:r>
            <a:endParaRPr b="0" i="0" sz="1800" u="none" cap="none" strike="noStrik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29" name="Google Shape;129;p4"/>
          <p:cNvSpPr txBox="1"/>
          <p:nvPr/>
        </p:nvSpPr>
        <p:spPr>
          <a:xfrm>
            <a:off x="11691113" y="6434132"/>
            <a:ext cx="423511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b="0" i="0" lang="zh-TW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2024-03-13T05:35:22Z</dcterms:created>
  <dc:creator>許 怡心</dc:creator>
</cp:coreProperties>
</file>