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6" r:id="rId6"/>
    <p:sldId id="267" r:id="rId7"/>
    <p:sldId id="268" r:id="rId8"/>
    <p:sldId id="269" r:id="rId9"/>
    <p:sldId id="271" r:id="rId10"/>
    <p:sldId id="265" r:id="rId11"/>
    <p:sldId id="275" r:id="rId12"/>
    <p:sldId id="276" r:id="rId13"/>
    <p:sldId id="272" r:id="rId14"/>
    <p:sldId id="280" r:id="rId15"/>
    <p:sldId id="273" r:id="rId16"/>
    <p:sldId id="274" r:id="rId17"/>
    <p:sldId id="282" r:id="rId18"/>
    <p:sldId id="281" r:id="rId19"/>
    <p:sldId id="285" r:id="rId20"/>
    <p:sldId id="286" r:id="rId21"/>
    <p:sldId id="287" r:id="rId22"/>
    <p:sldId id="288" r:id="rId23"/>
    <p:sldId id="289" r:id="rId24"/>
    <p:sldId id="290" r:id="rId25"/>
    <p:sldId id="298" r:id="rId26"/>
    <p:sldId id="299" r:id="rId27"/>
    <p:sldId id="300" r:id="rId28"/>
    <p:sldId id="312" r:id="rId29"/>
    <p:sldId id="301" r:id="rId30"/>
    <p:sldId id="303" r:id="rId31"/>
    <p:sldId id="304" r:id="rId32"/>
    <p:sldId id="314" r:id="rId33"/>
    <p:sldId id="306" r:id="rId34"/>
    <p:sldId id="307" r:id="rId35"/>
    <p:sldId id="316" r:id="rId36"/>
    <p:sldId id="310" r:id="rId37"/>
    <p:sldId id="308" r:id="rId38"/>
    <p:sldId id="318" r:id="rId39"/>
    <p:sldId id="319" r:id="rId40"/>
    <p:sldId id="315" r:id="rId41"/>
  </p:sldIdLst>
  <p:sldSz cx="7199313" cy="719931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4E3"/>
    <a:srgbClr val="F0F774"/>
    <a:srgbClr val="C04F15"/>
    <a:srgbClr val="AEFCFA"/>
    <a:srgbClr val="F6F742"/>
    <a:srgbClr val="73FAF6"/>
    <a:srgbClr val="E4E4E4"/>
    <a:srgbClr val="AEFFFF"/>
    <a:srgbClr val="A1EBEC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6242" autoAdjust="0"/>
  </p:normalViewPr>
  <p:slideViewPr>
    <p:cSldViewPr snapToGrid="0">
      <p:cViewPr varScale="1">
        <p:scale>
          <a:sx n="99" d="100"/>
          <a:sy n="99" d="100"/>
        </p:scale>
        <p:origin x="26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6BE65B-1B97-8F98-2F44-884C70885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914" y="1178222"/>
            <a:ext cx="5399485" cy="2506427"/>
          </a:xfrm>
        </p:spPr>
        <p:txBody>
          <a:bodyPr anchor="b"/>
          <a:lstStyle>
            <a:lvl1pPr algn="ctr">
              <a:defRPr sz="3543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6AB65DF-705D-029C-6B79-A42DB7522A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417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269977" indent="0" algn="ctr">
              <a:buNone/>
              <a:defRPr sz="1181"/>
            </a:lvl2pPr>
            <a:lvl3pPr marL="539953" indent="0" algn="ctr">
              <a:buNone/>
              <a:defRPr sz="1063"/>
            </a:lvl3pPr>
            <a:lvl4pPr marL="809930" indent="0" algn="ctr">
              <a:buNone/>
              <a:defRPr sz="945"/>
            </a:lvl4pPr>
            <a:lvl5pPr marL="1079906" indent="0" algn="ctr">
              <a:buNone/>
              <a:defRPr sz="945"/>
            </a:lvl5pPr>
            <a:lvl6pPr marL="1349883" indent="0" algn="ctr">
              <a:buNone/>
              <a:defRPr sz="945"/>
            </a:lvl6pPr>
            <a:lvl7pPr marL="1619860" indent="0" algn="ctr">
              <a:buNone/>
              <a:defRPr sz="945"/>
            </a:lvl7pPr>
            <a:lvl8pPr marL="1889836" indent="0" algn="ctr">
              <a:buNone/>
              <a:defRPr sz="945"/>
            </a:lvl8pPr>
            <a:lvl9pPr marL="2159813" indent="0" algn="ctr">
              <a:buNone/>
              <a:defRPr sz="945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A08D2E2-4B21-9304-A138-797098CD5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ED8D4658-8FB9-4730-AB79-325791094E46}" type="datetimeFigureOut">
              <a:rPr lang="zh-TW" altLang="en-US" smtClean="0"/>
              <a:pPr/>
              <a:t>2026/9/5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F1B42DD-6236-5C25-3F5C-B0A3CC6A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60B2E7-D8CB-A0BD-E75C-A41FD84A2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ED663440-2B74-4BE8-9C7A-617120F7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0852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614DDF-BCD6-1619-11DC-4CF6FBA42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891" y="479954"/>
            <a:ext cx="2321966" cy="1679840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ABCAA9-9E8E-F141-3426-6DFE04463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0646" y="1036569"/>
            <a:ext cx="3644652" cy="5116178"/>
          </a:xfrm>
        </p:spPr>
        <p:txBody>
          <a:bodyPr/>
          <a:lstStyle>
            <a:lvl1pPr>
              <a:defRPr sz="1890"/>
            </a:lvl1pPr>
            <a:lvl2pPr>
              <a:defRPr sz="1653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4857111-6BFD-3D1B-42C2-161D1EEEF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891" y="2159794"/>
            <a:ext cx="2321966" cy="4001285"/>
          </a:xfrm>
        </p:spPr>
        <p:txBody>
          <a:bodyPr/>
          <a:lstStyle>
            <a:lvl1pPr marL="0" indent="0">
              <a:buNone/>
              <a:defRPr sz="945"/>
            </a:lvl1pPr>
            <a:lvl2pPr marL="269977" indent="0">
              <a:buNone/>
              <a:defRPr sz="827"/>
            </a:lvl2pPr>
            <a:lvl3pPr marL="539953" indent="0">
              <a:buNone/>
              <a:defRPr sz="709"/>
            </a:lvl3pPr>
            <a:lvl4pPr marL="809930" indent="0">
              <a:buNone/>
              <a:defRPr sz="591"/>
            </a:lvl4pPr>
            <a:lvl5pPr marL="1079906" indent="0">
              <a:buNone/>
              <a:defRPr sz="591"/>
            </a:lvl5pPr>
            <a:lvl6pPr marL="1349883" indent="0">
              <a:buNone/>
              <a:defRPr sz="591"/>
            </a:lvl6pPr>
            <a:lvl7pPr marL="1619860" indent="0">
              <a:buNone/>
              <a:defRPr sz="591"/>
            </a:lvl7pPr>
            <a:lvl8pPr marL="1889836" indent="0">
              <a:buNone/>
              <a:defRPr sz="591"/>
            </a:lvl8pPr>
            <a:lvl9pPr marL="2159813" indent="0">
              <a:buNone/>
              <a:defRPr sz="59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8C38349-9A98-4CAB-6820-6921BC4F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0810EC4-4AE0-3028-4F4F-AD72AA9CC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E7CA5E2-E0E3-AADA-A2B8-2DF991AB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157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CB8E5A-4747-DB9A-90B6-CD4A69D8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891" y="479954"/>
            <a:ext cx="2321966" cy="1679840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46A85ED-F17B-440A-4F29-117EE80B15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60646" y="1036569"/>
            <a:ext cx="3644652" cy="5116178"/>
          </a:xfrm>
        </p:spPr>
        <p:txBody>
          <a:bodyPr/>
          <a:lstStyle>
            <a:lvl1pPr marL="0" indent="0">
              <a:buNone/>
              <a:defRPr sz="1890"/>
            </a:lvl1pPr>
            <a:lvl2pPr marL="269977" indent="0">
              <a:buNone/>
              <a:defRPr sz="1653"/>
            </a:lvl2pPr>
            <a:lvl3pPr marL="539953" indent="0">
              <a:buNone/>
              <a:defRPr sz="1417"/>
            </a:lvl3pPr>
            <a:lvl4pPr marL="809930" indent="0">
              <a:buNone/>
              <a:defRPr sz="1181"/>
            </a:lvl4pPr>
            <a:lvl5pPr marL="1079906" indent="0">
              <a:buNone/>
              <a:defRPr sz="1181"/>
            </a:lvl5pPr>
            <a:lvl6pPr marL="1349883" indent="0">
              <a:buNone/>
              <a:defRPr sz="1181"/>
            </a:lvl6pPr>
            <a:lvl7pPr marL="1619860" indent="0">
              <a:buNone/>
              <a:defRPr sz="1181"/>
            </a:lvl7pPr>
            <a:lvl8pPr marL="1889836" indent="0">
              <a:buNone/>
              <a:defRPr sz="1181"/>
            </a:lvl8pPr>
            <a:lvl9pPr marL="2159813" indent="0">
              <a:buNone/>
              <a:defRPr sz="1181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2992B7D-589A-573A-CD10-97A8F3E4B9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891" y="2159794"/>
            <a:ext cx="2321966" cy="4001285"/>
          </a:xfrm>
        </p:spPr>
        <p:txBody>
          <a:bodyPr/>
          <a:lstStyle>
            <a:lvl1pPr marL="0" indent="0">
              <a:buNone/>
              <a:defRPr sz="945"/>
            </a:lvl1pPr>
            <a:lvl2pPr marL="269977" indent="0">
              <a:buNone/>
              <a:defRPr sz="827"/>
            </a:lvl2pPr>
            <a:lvl3pPr marL="539953" indent="0">
              <a:buNone/>
              <a:defRPr sz="709"/>
            </a:lvl3pPr>
            <a:lvl4pPr marL="809930" indent="0">
              <a:buNone/>
              <a:defRPr sz="591"/>
            </a:lvl4pPr>
            <a:lvl5pPr marL="1079906" indent="0">
              <a:buNone/>
              <a:defRPr sz="591"/>
            </a:lvl5pPr>
            <a:lvl6pPr marL="1349883" indent="0">
              <a:buNone/>
              <a:defRPr sz="591"/>
            </a:lvl6pPr>
            <a:lvl7pPr marL="1619860" indent="0">
              <a:buNone/>
              <a:defRPr sz="591"/>
            </a:lvl7pPr>
            <a:lvl8pPr marL="1889836" indent="0">
              <a:buNone/>
              <a:defRPr sz="591"/>
            </a:lvl8pPr>
            <a:lvl9pPr marL="2159813" indent="0">
              <a:buNone/>
              <a:defRPr sz="59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D086B61-3615-CBF4-7CF6-0A1406B4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7069EB7-97BC-1344-5E58-2398D329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D6E847-A6FB-33CA-BB97-C6AB3B9D1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8229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4DD2C3-3F3C-EDE7-0E8E-A598CB26F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0698608-E076-023B-BF02-115ACA04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1AD09FC-FFCC-7BB4-0213-36E905BDC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149DE62-1BA2-5281-7DFA-77D6C9714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EDDA1B-8331-EA06-B2E7-F8346085F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2361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DC44964-D4C9-55E8-7BC6-C5A111034D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152008" y="383297"/>
            <a:ext cx="1552352" cy="610108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6F90E1E-EB34-EA61-413B-92DB5F840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8E5A2E9-BE30-48C0-C18D-084399C38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CE8CCD7-318B-E6D8-2963-F54419C53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60FB380-2EC7-EC00-CD93-CEAB25E2B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6939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16B7221-9AEF-9EA0-99B9-7172FB834B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  <a:prstGeom prst="rect">
            <a:avLst/>
          </a:prstGeom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5011DD4-F08B-9500-0AA5-BC2BC953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pPr/>
              <a:t>2026/9/5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718FF25-F7C7-1E7E-319C-0AB090416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8E9528F-DC81-9CC0-58E8-552476DA1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078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6B9EC77C-A22E-01EA-10B6-D572741905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199313" cy="7199313"/>
          </a:xfrm>
          <a:prstGeom prst="rect">
            <a:avLst/>
          </a:prstGeom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5011DD4-F08B-9500-0AA5-BC2BC953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pPr/>
              <a:t>2026/9/5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718FF25-F7C7-1E7E-319C-0AB090416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8E9528F-DC81-9CC0-58E8-552476DA1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8712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C0B092-6F8E-23B9-3C85-D59E824BC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D6E8CB-12F9-D674-0525-CA3B70C33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37D7E45-58B4-9E2D-EEA2-EDFC29393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4559E3-1629-0B4C-8A40-074E274D7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36CE6F0-C01C-0F3B-09BE-929D59713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372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5F8BA5-DC15-5FAC-27CF-A3C6248C9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203" y="1794830"/>
            <a:ext cx="6209407" cy="2994714"/>
          </a:xfrm>
        </p:spPr>
        <p:txBody>
          <a:bodyPr anchor="b"/>
          <a:lstStyle>
            <a:lvl1pPr>
              <a:defRPr sz="3543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4CFB15-CFB1-F465-3DA7-B6ACA1BDE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203" y="4817875"/>
            <a:ext cx="6209407" cy="1574849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>
                    <a:tint val="82000"/>
                  </a:schemeClr>
                </a:solidFill>
              </a:defRPr>
            </a:lvl1pPr>
            <a:lvl2pPr marL="269977" indent="0">
              <a:buNone/>
              <a:defRPr sz="1181">
                <a:solidFill>
                  <a:schemeClr val="tx1">
                    <a:tint val="82000"/>
                  </a:schemeClr>
                </a:solidFill>
              </a:defRPr>
            </a:lvl2pPr>
            <a:lvl3pPr marL="539953" indent="0">
              <a:buNone/>
              <a:defRPr sz="1063">
                <a:solidFill>
                  <a:schemeClr val="tx1">
                    <a:tint val="82000"/>
                  </a:schemeClr>
                </a:solidFill>
              </a:defRPr>
            </a:lvl3pPr>
            <a:lvl4pPr marL="809930" indent="0">
              <a:buNone/>
              <a:defRPr sz="945">
                <a:solidFill>
                  <a:schemeClr val="tx1">
                    <a:tint val="82000"/>
                  </a:schemeClr>
                </a:solidFill>
              </a:defRPr>
            </a:lvl4pPr>
            <a:lvl5pPr marL="1079906" indent="0">
              <a:buNone/>
              <a:defRPr sz="945">
                <a:solidFill>
                  <a:schemeClr val="tx1">
                    <a:tint val="82000"/>
                  </a:schemeClr>
                </a:solidFill>
              </a:defRPr>
            </a:lvl5pPr>
            <a:lvl6pPr marL="1349883" indent="0">
              <a:buNone/>
              <a:defRPr sz="945">
                <a:solidFill>
                  <a:schemeClr val="tx1">
                    <a:tint val="82000"/>
                  </a:schemeClr>
                </a:solidFill>
              </a:defRPr>
            </a:lvl6pPr>
            <a:lvl7pPr marL="1619860" indent="0">
              <a:buNone/>
              <a:defRPr sz="945">
                <a:solidFill>
                  <a:schemeClr val="tx1">
                    <a:tint val="82000"/>
                  </a:schemeClr>
                </a:solidFill>
              </a:defRPr>
            </a:lvl7pPr>
            <a:lvl8pPr marL="1889836" indent="0">
              <a:buNone/>
              <a:defRPr sz="945">
                <a:solidFill>
                  <a:schemeClr val="tx1">
                    <a:tint val="82000"/>
                  </a:schemeClr>
                </a:solidFill>
              </a:defRPr>
            </a:lvl8pPr>
            <a:lvl9pPr marL="2159813" indent="0">
              <a:buNone/>
              <a:defRPr sz="94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C6A6611-F19F-F222-DFA9-2FDCFDAA2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7B74D5E-7C59-1C62-F07A-9EE66A60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09F565-1F28-D3E8-65A7-5556DCEFA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5078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E4F56F-45DF-01A5-F9E9-328EA0A73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F38750-BB7A-F623-A0FC-8060F29FE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7BDBF9E-49C2-C1E1-9D01-A36726EC3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469ABE4-215A-72A8-471D-CF01D280C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A2F404C-403C-B52E-7DD7-BD1604FCC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69A1BF4-96AD-2658-EDC0-64EEDF799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28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D3A0C9-9839-E869-1D93-7A9D32F5B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891" y="383297"/>
            <a:ext cx="6209407" cy="139153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C7C108-2A02-933E-0CAB-D3A8E6924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7" cy="864917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69977" indent="0">
              <a:buNone/>
              <a:defRPr sz="1181" b="1"/>
            </a:lvl2pPr>
            <a:lvl3pPr marL="539953" indent="0">
              <a:buNone/>
              <a:defRPr sz="1063" b="1"/>
            </a:lvl3pPr>
            <a:lvl4pPr marL="809930" indent="0">
              <a:buNone/>
              <a:defRPr sz="945" b="1"/>
            </a:lvl4pPr>
            <a:lvl5pPr marL="1079906" indent="0">
              <a:buNone/>
              <a:defRPr sz="945" b="1"/>
            </a:lvl5pPr>
            <a:lvl6pPr marL="1349883" indent="0">
              <a:buNone/>
              <a:defRPr sz="945" b="1"/>
            </a:lvl6pPr>
            <a:lvl7pPr marL="1619860" indent="0">
              <a:buNone/>
              <a:defRPr sz="945" b="1"/>
            </a:lvl7pPr>
            <a:lvl8pPr marL="1889836" indent="0">
              <a:buNone/>
              <a:defRPr sz="945" b="1"/>
            </a:lvl8pPr>
            <a:lvl9pPr marL="2159813" indent="0">
              <a:buNone/>
              <a:defRPr sz="945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4A70258-E577-3AF5-21B5-38F4DBCC0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7" cy="386796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6A3502-0E09-9B34-B803-5548A7F2FA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69977" indent="0">
              <a:buNone/>
              <a:defRPr sz="1181" b="1"/>
            </a:lvl2pPr>
            <a:lvl3pPr marL="539953" indent="0">
              <a:buNone/>
              <a:defRPr sz="1063" b="1"/>
            </a:lvl3pPr>
            <a:lvl4pPr marL="809930" indent="0">
              <a:buNone/>
              <a:defRPr sz="945" b="1"/>
            </a:lvl4pPr>
            <a:lvl5pPr marL="1079906" indent="0">
              <a:buNone/>
              <a:defRPr sz="945" b="1"/>
            </a:lvl5pPr>
            <a:lvl6pPr marL="1349883" indent="0">
              <a:buNone/>
              <a:defRPr sz="945" b="1"/>
            </a:lvl6pPr>
            <a:lvl7pPr marL="1619860" indent="0">
              <a:buNone/>
              <a:defRPr sz="945" b="1"/>
            </a:lvl7pPr>
            <a:lvl8pPr marL="1889836" indent="0">
              <a:buNone/>
              <a:defRPr sz="945" b="1"/>
            </a:lvl8pPr>
            <a:lvl9pPr marL="2159813" indent="0">
              <a:buNone/>
              <a:defRPr sz="945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3DBAFD7-DB35-15D5-2485-E1756533A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2F68CBD-CBD7-68F0-41D1-18B707DC6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8E3EFF9-E7E2-1D27-2434-A4FFBC2E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A4267CA-FD9A-EB89-95BC-31C0020E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7332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E23FE6-EC72-AF22-4C4C-C5C195D37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04965EE-7798-A28B-7E42-8CCE579E2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F9ABDC2-30B7-E86F-6957-B3156444B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48970F3-8E3B-3491-15C9-1878C8E6F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5780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BEB8FB3-EEB9-925E-4609-F2A230F19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4658-8FB9-4730-AB79-325791094E46}" type="datetimeFigureOut">
              <a:rPr lang="zh-TW" altLang="en-US" smtClean="0"/>
              <a:t>2026/9/5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8AAB3B-8A50-4656-A5EC-D4D660591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F509D2-6DAD-E285-0D97-6B07B1B8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63440-2B74-4BE8-9C7A-617120F7B6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132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8DFCBC2-4EB7-744D-44C9-F2B07454C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53" y="383297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69C5A8D-ED12-AFCD-06BC-51362977F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C702C8-A614-7235-CB2E-8B3E132B6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4953" y="6672697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82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ED8D4658-8FB9-4730-AB79-325791094E46}" type="datetimeFigureOut">
              <a:rPr lang="zh-TW" altLang="en-US" smtClean="0"/>
              <a:pPr/>
              <a:t>2026/9/5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FF186C9-F379-16B8-6A4C-5B90A4FB9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84773" y="6672697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82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7A4932-2382-3338-9992-361C89873D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084515" y="6672697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82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ED663440-2B74-4BE8-9C7A-617120F7B6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890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539953" rtl="0" eaLnBrk="1" latinLnBrk="0" hangingPunct="1">
        <a:lnSpc>
          <a:spcPct val="90000"/>
        </a:lnSpc>
        <a:spcBef>
          <a:spcPct val="0"/>
        </a:spcBef>
        <a:buNone/>
        <a:defRPr sz="2598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34988" indent="-134988" algn="l" defTabSz="539953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404965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674942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944918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214895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484871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4848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4825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4801" indent="-134988" algn="l" defTabSz="539953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69977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09930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79906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49883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19860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89836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59813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url.cc/RRz0nr" TargetMode="External"/><Relationship Id="rId4" Type="http://schemas.openxmlformats.org/officeDocument/2006/relationships/hyperlink" Target="https://reurl.cc/27Lbx6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beboss.wda.gov.tw/" TargetMode="External"/><Relationship Id="rId2" Type="http://schemas.openxmlformats.org/officeDocument/2006/relationships/hyperlink" Target="https://ydc.org.tw/zh-hant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s://www.smelearning.org.tw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d.hl.gov.tw/Detail_sp/8aa2c89b8b94401faa844c978ff460f1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td.hl.gov.tw/Detail_sp/fd5335e565de40b6b18b4564d6fbd2b4" TargetMode="External"/><Relationship Id="rId7" Type="http://schemas.openxmlformats.org/officeDocument/2006/relationships/image" Target="../media/image5.svg"/><Relationship Id="rId2" Type="http://schemas.openxmlformats.org/officeDocument/2006/relationships/hyperlink" Target="https://www.gov.tw/News_Content_2_343201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hyperlink" Target="https://tax.nat.gov.tw/alltax-declare.html?id=2" TargetMode="External"/><Relationship Id="rId4" Type="http://schemas.openxmlformats.org/officeDocument/2006/relationships/hyperlink" Target="https://ss.hl.gov.tw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E1CAF3C-3B8E-D97B-3749-3DFF4B9FF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31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4EFF5E55-8F7A-6076-D46F-F681BDC15AC7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38689B73-D79B-F0C5-A284-D7FE28591436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BD14C3CA-827F-F4A6-1472-4E7A942B6759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申請文件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1E8EE283-1001-5D69-7F62-4C069BAD509E}"/>
              </a:ext>
            </a:extLst>
          </p:cNvPr>
          <p:cNvGrpSpPr/>
          <p:nvPr/>
        </p:nvGrpSpPr>
        <p:grpSpPr>
          <a:xfrm>
            <a:off x="1256878" y="1733350"/>
            <a:ext cx="2455181" cy="3559823"/>
            <a:chOff x="742739" y="1744480"/>
            <a:chExt cx="2455181" cy="3559823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0F364E44-BC5B-A4F0-58EB-C0A5A1FF0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749719" y="1744480"/>
              <a:ext cx="327161" cy="324000"/>
            </a:xfrm>
            <a:prstGeom prst="rect">
              <a:avLst/>
            </a:prstGeom>
          </p:spPr>
        </p:pic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2AEAFC7B-C862-B361-B41E-A3F1EBF71FA3}"/>
                </a:ext>
              </a:extLst>
            </p:cNvPr>
            <p:cNvSpPr txBox="1"/>
            <p:nvPr/>
          </p:nvSpPr>
          <p:spPr>
            <a:xfrm>
              <a:off x="1043199" y="1762994"/>
              <a:ext cx="110508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sz="1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申請表</a:t>
              </a:r>
              <a:endParaRPr lang="zh-TW" altLang="en-US" b="1" dirty="0"/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BE3FAF3B-2BED-AFC8-77B7-B12093F55326}"/>
                </a:ext>
              </a:extLst>
            </p:cNvPr>
            <p:cNvSpPr txBox="1"/>
            <p:nvPr/>
          </p:nvSpPr>
          <p:spPr>
            <a:xfrm>
              <a:off x="1043199" y="2216134"/>
              <a:ext cx="159605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sz="1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計畫書</a:t>
              </a:r>
              <a:endParaRPr lang="zh-TW" altLang="en-US" b="1" dirty="0"/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E511FD26-DB61-A751-A831-AF71A5452C43}"/>
                </a:ext>
              </a:extLst>
            </p:cNvPr>
            <p:cNvSpPr txBox="1"/>
            <p:nvPr/>
          </p:nvSpPr>
          <p:spPr>
            <a:xfrm>
              <a:off x="1043199" y="2669274"/>
              <a:ext cx="159605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sz="1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經費概算</a:t>
              </a:r>
              <a:endParaRPr lang="zh-TW" altLang="en-US" b="1" dirty="0"/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E4A9D720-1FFA-91F0-B1AF-1AF348B26758}"/>
                </a:ext>
              </a:extLst>
            </p:cNvPr>
            <p:cNvSpPr txBox="1"/>
            <p:nvPr/>
          </p:nvSpPr>
          <p:spPr>
            <a:xfrm>
              <a:off x="1043199" y="3122414"/>
              <a:ext cx="159605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sz="1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身分證明</a:t>
              </a:r>
              <a:endParaRPr lang="zh-TW" altLang="en-US" b="1" dirty="0"/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1A06FE42-AF3C-67DD-A6D4-24975DAB24D0}"/>
                </a:ext>
              </a:extLst>
            </p:cNvPr>
            <p:cNvSpPr txBox="1"/>
            <p:nvPr/>
          </p:nvSpPr>
          <p:spPr>
            <a:xfrm>
              <a:off x="1043199" y="3575554"/>
              <a:ext cx="159605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sz="1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戶籍資料</a:t>
              </a:r>
              <a:endParaRPr lang="zh-TW" altLang="en-US" b="1" dirty="0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B3FBA857-9155-A6B2-9DEC-AFC4CD1B48D7}"/>
                </a:ext>
              </a:extLst>
            </p:cNvPr>
            <p:cNvSpPr txBox="1"/>
            <p:nvPr/>
          </p:nvSpPr>
          <p:spPr>
            <a:xfrm>
              <a:off x="1043199" y="4028694"/>
              <a:ext cx="196077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10</a:t>
              </a:r>
              <a:r>
                <a:rPr lang="zh-TW" altLang="zh-TW" sz="1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小時課程證明</a:t>
              </a:r>
              <a:endParaRPr lang="zh-TW" altLang="en-US" b="1" dirty="0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3E448B97-0D66-5882-FC79-4D0E63A05C4D}"/>
                </a:ext>
              </a:extLst>
            </p:cNvPr>
            <p:cNvSpPr txBox="1"/>
            <p:nvPr/>
          </p:nvSpPr>
          <p:spPr>
            <a:xfrm>
              <a:off x="1043199" y="4481834"/>
              <a:ext cx="215472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sz="1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切結及個資同意書</a:t>
              </a:r>
              <a:endParaRPr lang="zh-TW" altLang="en-US" b="1" dirty="0"/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094CE640-E019-E1E8-020D-A5FA28E7A81C}"/>
                </a:ext>
              </a:extLst>
            </p:cNvPr>
            <p:cNvSpPr txBox="1"/>
            <p:nvPr/>
          </p:nvSpPr>
          <p:spPr>
            <a:xfrm>
              <a:off x="1043199" y="4934971"/>
              <a:ext cx="199182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sz="1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其他補助揭露表</a:t>
              </a:r>
              <a:endParaRPr lang="zh-TW" altLang="en-US" b="1" dirty="0"/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F99AE790-A9BA-E372-0E82-F6C965763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749719" y="2195953"/>
              <a:ext cx="327161" cy="324000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9DA505B0-A1EF-AE69-B419-32E6F78FC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742739" y="2647426"/>
              <a:ext cx="327161" cy="324000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1E0E8717-7DA4-1CC6-9FDD-17B37566D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742739" y="3098899"/>
              <a:ext cx="327161" cy="324000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C64E65EB-E1BB-0B4A-DFA4-DA2B32FDD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749719" y="3550372"/>
              <a:ext cx="327161" cy="324000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1933262D-1678-8041-2558-C0A2AFCE6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749719" y="4001845"/>
              <a:ext cx="327161" cy="324000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963665A5-EC29-2264-68AE-FF77ECAF1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742739" y="4453318"/>
              <a:ext cx="327161" cy="324000"/>
            </a:xfrm>
            <a:prstGeom prst="rect">
              <a:avLst/>
            </a:prstGeom>
          </p:spPr>
        </p:pic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FB2022D7-65B0-3CA8-602B-28CF51D14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742739" y="4904793"/>
              <a:ext cx="327161" cy="324000"/>
            </a:xfrm>
            <a:prstGeom prst="rect">
              <a:avLst/>
            </a:prstGeom>
          </p:spPr>
        </p:pic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7D84F84B-2B08-445D-D8CC-6FF82C100AA6}"/>
              </a:ext>
            </a:extLst>
          </p:cNvPr>
          <p:cNvGrpSpPr/>
          <p:nvPr/>
        </p:nvGrpSpPr>
        <p:grpSpPr>
          <a:xfrm>
            <a:off x="3823833" y="1418565"/>
            <a:ext cx="2701404" cy="1832099"/>
            <a:chOff x="3823833" y="1418565"/>
            <a:chExt cx="2701404" cy="1832099"/>
          </a:xfrm>
        </p:grpSpPr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7EC5AA1B-F533-CF7E-D680-FE8BF4050DA5}"/>
                </a:ext>
              </a:extLst>
            </p:cNvPr>
            <p:cNvSpPr txBox="1"/>
            <p:nvPr/>
          </p:nvSpPr>
          <p:spPr>
            <a:xfrm>
              <a:off x="4241096" y="1967991"/>
              <a:ext cx="203352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團隊名冊與同意書</a:t>
              </a:r>
              <a:endParaRPr lang="zh-TW" altLang="en-US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35367AF4-F32C-0782-AB90-C1F2F26221EF}"/>
                </a:ext>
              </a:extLst>
            </p:cNvPr>
            <p:cNvSpPr txBox="1"/>
            <p:nvPr/>
          </p:nvSpPr>
          <p:spPr>
            <a:xfrm>
              <a:off x="4241096" y="2417693"/>
              <a:ext cx="208742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預定營運地址</a:t>
              </a:r>
              <a:endParaRPr lang="zh-TW" altLang="en-US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8C98E472-541C-353C-5DF0-2DC8A79005E5}"/>
                </a:ext>
              </a:extLst>
            </p:cNvPr>
            <p:cNvSpPr txBox="1"/>
            <p:nvPr/>
          </p:nvSpPr>
          <p:spPr>
            <a:xfrm>
              <a:off x="4241096" y="2881332"/>
              <a:ext cx="228414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租賃意向或使用證明</a:t>
              </a:r>
              <a:endParaRPr lang="zh-TW" altLang="en-US" dirty="0"/>
            </a:p>
          </p:txBody>
        </p:sp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B0353895-7B0F-B09A-D0B6-30754C372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3910914" y="1974100"/>
              <a:ext cx="327161" cy="324000"/>
            </a:xfrm>
            <a:prstGeom prst="rect">
              <a:avLst/>
            </a:prstGeom>
          </p:spPr>
        </p:pic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0F8C648B-BB70-CD8A-D601-1D27EE9B4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3910914" y="2431031"/>
              <a:ext cx="327161" cy="324000"/>
            </a:xfrm>
            <a:prstGeom prst="rect">
              <a:avLst/>
            </a:prstGeom>
          </p:spPr>
        </p:pic>
        <p:pic>
          <p:nvPicPr>
            <p:cNvPr id="55" name="圖片 54">
              <a:extLst>
                <a:ext uri="{FF2B5EF4-FFF2-40B4-BE49-F238E27FC236}">
                  <a16:creationId xmlns:a16="http://schemas.microsoft.com/office/drawing/2014/main" id="{E81A4BC3-9EE8-20DC-4668-5919196E9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3910914" y="2862390"/>
              <a:ext cx="327161" cy="324000"/>
            </a:xfrm>
            <a:prstGeom prst="rect">
              <a:avLst/>
            </a:prstGeom>
          </p:spPr>
        </p:pic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59092154-22A7-80F2-CF98-5D89C5BCCCAC}"/>
                </a:ext>
              </a:extLst>
            </p:cNvPr>
            <p:cNvGrpSpPr/>
            <p:nvPr/>
          </p:nvGrpSpPr>
          <p:grpSpPr>
            <a:xfrm>
              <a:off x="3823833" y="1418565"/>
              <a:ext cx="2108663" cy="461665"/>
              <a:chOff x="3823833" y="1418565"/>
              <a:chExt cx="2108663" cy="461665"/>
            </a:xfrm>
          </p:grpSpPr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04421D50-E776-08A3-1AC4-36348C8B94E1}"/>
                  </a:ext>
                </a:extLst>
              </p:cNvPr>
              <p:cNvSpPr txBox="1"/>
              <p:nvPr/>
            </p:nvSpPr>
            <p:spPr>
              <a:xfrm>
                <a:off x="3823833" y="1418565"/>
                <a:ext cx="2108663" cy="461665"/>
              </a:xfrm>
              <a:prstGeom prst="rect">
                <a:avLst/>
              </a:prstGeom>
              <a:solidFill>
                <a:srgbClr val="F0F774"/>
              </a:solidFill>
            </p:spPr>
            <p:txBody>
              <a:bodyPr wrap="square" anchor="ctr">
                <a:spAutoFit/>
              </a:bodyPr>
              <a:lstStyle/>
              <a:p>
                <a:pPr algn="r"/>
                <a:r>
                  <a:rPr lang="en-US" altLang="zh-TW" sz="2400" b="1" dirty="0" err="1">
                    <a:solidFill>
                      <a:srgbClr val="1334E3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標楷體" panose="03000509000000000000" pitchFamily="65" charset="-120"/>
                  </a:rPr>
                  <a:t>新創設立組</a:t>
                </a:r>
                <a:endParaRPr lang="zh-TW" altLang="en-US" sz="2400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3" name="椭圆 11">
                <a:extLst>
                  <a:ext uri="{FF2B5EF4-FFF2-40B4-BE49-F238E27FC236}">
                    <a16:creationId xmlns:a16="http://schemas.microsoft.com/office/drawing/2014/main" id="{E79A8C20-A53B-C6F6-0FBF-40FAE547F029}"/>
                  </a:ext>
                </a:extLst>
              </p:cNvPr>
              <p:cNvSpPr/>
              <p:nvPr/>
            </p:nvSpPr>
            <p:spPr>
              <a:xfrm>
                <a:off x="3898086" y="1478227"/>
                <a:ext cx="360000" cy="360000"/>
              </a:xfrm>
              <a:custGeom>
                <a:avLst/>
                <a:gdLst>
                  <a:gd name="T0" fmla="*/ 213 w 427"/>
                  <a:gd name="T1" fmla="*/ 0 h 427"/>
                  <a:gd name="T2" fmla="*/ 0 w 427"/>
                  <a:gd name="T3" fmla="*/ 213 h 427"/>
                  <a:gd name="T4" fmla="*/ 213 w 427"/>
                  <a:gd name="T5" fmla="*/ 427 h 427"/>
                  <a:gd name="T6" fmla="*/ 427 w 427"/>
                  <a:gd name="T7" fmla="*/ 213 h 427"/>
                  <a:gd name="T8" fmla="*/ 213 w 427"/>
                  <a:gd name="T9" fmla="*/ 0 h 427"/>
                  <a:gd name="T10" fmla="*/ 180 w 427"/>
                  <a:gd name="T11" fmla="*/ 312 h 427"/>
                  <a:gd name="T12" fmla="*/ 82 w 427"/>
                  <a:gd name="T13" fmla="*/ 214 h 427"/>
                  <a:gd name="T14" fmla="*/ 120 w 427"/>
                  <a:gd name="T15" fmla="*/ 176 h 427"/>
                  <a:gd name="T16" fmla="*/ 180 w 427"/>
                  <a:gd name="T17" fmla="*/ 236 h 427"/>
                  <a:gd name="T18" fmla="*/ 308 w 427"/>
                  <a:gd name="T19" fmla="*/ 108 h 427"/>
                  <a:gd name="T20" fmla="*/ 346 w 427"/>
                  <a:gd name="T21" fmla="*/ 146 h 427"/>
                  <a:gd name="T22" fmla="*/ 180 w 427"/>
                  <a:gd name="T23" fmla="*/ 312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7" h="427">
                    <a:moveTo>
                      <a:pt x="213" y="0"/>
                    </a:moveTo>
                    <a:cubicBezTo>
                      <a:pt x="96" y="0"/>
                      <a:pt x="0" y="96"/>
                      <a:pt x="0" y="213"/>
                    </a:cubicBezTo>
                    <a:cubicBezTo>
                      <a:pt x="0" y="331"/>
                      <a:pt x="96" y="427"/>
                      <a:pt x="213" y="427"/>
                    </a:cubicBezTo>
                    <a:cubicBezTo>
                      <a:pt x="331" y="427"/>
                      <a:pt x="427" y="331"/>
                      <a:pt x="427" y="213"/>
                    </a:cubicBezTo>
                    <a:cubicBezTo>
                      <a:pt x="427" y="96"/>
                      <a:pt x="331" y="0"/>
                      <a:pt x="213" y="0"/>
                    </a:cubicBezTo>
                    <a:close/>
                    <a:moveTo>
                      <a:pt x="180" y="312"/>
                    </a:moveTo>
                    <a:lnTo>
                      <a:pt x="82" y="214"/>
                    </a:lnTo>
                    <a:lnTo>
                      <a:pt x="120" y="176"/>
                    </a:lnTo>
                    <a:lnTo>
                      <a:pt x="180" y="236"/>
                    </a:lnTo>
                    <a:lnTo>
                      <a:pt x="308" y="108"/>
                    </a:lnTo>
                    <a:lnTo>
                      <a:pt x="346" y="146"/>
                    </a:lnTo>
                    <a:lnTo>
                      <a:pt x="180" y="312"/>
                    </a:lnTo>
                    <a:close/>
                  </a:path>
                </a:pathLst>
              </a:custGeom>
              <a:solidFill>
                <a:srgbClr val="133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 rtl="0"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344B8BE6-4B9F-FA92-C041-7806EC23F43A}"/>
              </a:ext>
            </a:extLst>
          </p:cNvPr>
          <p:cNvGrpSpPr/>
          <p:nvPr/>
        </p:nvGrpSpPr>
        <p:grpSpPr>
          <a:xfrm>
            <a:off x="3823833" y="3557126"/>
            <a:ext cx="2875141" cy="2634754"/>
            <a:chOff x="3823833" y="3557126"/>
            <a:chExt cx="2875141" cy="2634754"/>
          </a:xfrm>
        </p:grpSpPr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0AB7501A-62F1-6EC8-7C8D-F13F020D90B2}"/>
                </a:ext>
              </a:extLst>
            </p:cNvPr>
            <p:cNvSpPr txBox="1"/>
            <p:nvPr/>
          </p:nvSpPr>
          <p:spPr>
            <a:xfrm>
              <a:off x="4241096" y="4639759"/>
              <a:ext cx="196054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稅籍登記</a:t>
              </a:r>
              <a:endParaRPr lang="zh-TW" altLang="en-US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4B5B2B76-7DB2-F5A2-EE81-5D7F5A5BA7B8}"/>
                </a:ext>
              </a:extLst>
            </p:cNvPr>
            <p:cNvSpPr txBox="1"/>
            <p:nvPr/>
          </p:nvSpPr>
          <p:spPr>
            <a:xfrm>
              <a:off x="4241096" y="4170512"/>
              <a:ext cx="196054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公司或商業登記</a:t>
              </a:r>
              <a:endParaRPr lang="en-US" altLang="zh-TW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2142FD8E-D40E-1F59-9D90-D02CC6CA7609}"/>
                </a:ext>
              </a:extLst>
            </p:cNvPr>
            <p:cNvSpPr txBox="1"/>
            <p:nvPr/>
          </p:nvSpPr>
          <p:spPr>
            <a:xfrm>
              <a:off x="4241096" y="5109006"/>
              <a:ext cx="196054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股權或出資資料</a:t>
              </a:r>
              <a:endParaRPr lang="zh-TW" altLang="en-US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FD8C09F0-FEF3-E0CD-2C5C-7B8B9567F9B7}"/>
                </a:ext>
              </a:extLst>
            </p:cNvPr>
            <p:cNvSpPr txBox="1"/>
            <p:nvPr/>
          </p:nvSpPr>
          <p:spPr>
            <a:xfrm>
              <a:off x="4241096" y="5545549"/>
              <a:ext cx="245787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最近一期營業稅申報或免稅證明</a:t>
              </a:r>
              <a:endParaRPr lang="zh-TW" altLang="en-US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F140CE19-9875-A662-BA9D-31CEF741A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3910914" y="4174627"/>
              <a:ext cx="327161" cy="324000"/>
            </a:xfrm>
            <a:prstGeom prst="rect">
              <a:avLst/>
            </a:prstGeom>
          </p:spPr>
        </p:pic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37E0E159-8F41-CB71-086E-D0DD6BDFE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3910914" y="4644498"/>
              <a:ext cx="327161" cy="324000"/>
            </a:xfrm>
            <a:prstGeom prst="rect">
              <a:avLst/>
            </a:prstGeom>
          </p:spPr>
        </p:pic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57DA9D53-1C2F-7A7E-390A-E97E9E4C3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3910914" y="5101429"/>
              <a:ext cx="327161" cy="324000"/>
            </a:xfrm>
            <a:prstGeom prst="rect">
              <a:avLst/>
            </a:prstGeom>
          </p:spPr>
        </p:pic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C90CFC43-B750-5227-BE8B-7FEFB2155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6119" t="6362" r="6566"/>
            <a:stretch/>
          </p:blipFill>
          <p:spPr>
            <a:xfrm>
              <a:off x="3910914" y="5542727"/>
              <a:ext cx="327161" cy="324000"/>
            </a:xfrm>
            <a:prstGeom prst="rect">
              <a:avLst/>
            </a:prstGeom>
          </p:spPr>
        </p:pic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EA20CAE9-3A63-05BF-97B2-1DD6B38287D7}"/>
                </a:ext>
              </a:extLst>
            </p:cNvPr>
            <p:cNvGrpSpPr/>
            <p:nvPr/>
          </p:nvGrpSpPr>
          <p:grpSpPr>
            <a:xfrm>
              <a:off x="3823833" y="3557126"/>
              <a:ext cx="2108663" cy="461665"/>
              <a:chOff x="3823833" y="1418565"/>
              <a:chExt cx="2108663" cy="461665"/>
            </a:xfrm>
          </p:grpSpPr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61A92723-39D5-A2AC-A8D6-123C505CEE3A}"/>
                  </a:ext>
                </a:extLst>
              </p:cNvPr>
              <p:cNvSpPr txBox="1"/>
              <p:nvPr/>
            </p:nvSpPr>
            <p:spPr>
              <a:xfrm>
                <a:off x="3823833" y="1418565"/>
                <a:ext cx="2108663" cy="461665"/>
              </a:xfrm>
              <a:prstGeom prst="rect">
                <a:avLst/>
              </a:prstGeom>
              <a:solidFill>
                <a:srgbClr val="AEFCFA"/>
              </a:solidFill>
            </p:spPr>
            <p:txBody>
              <a:bodyPr wrap="square" anchor="ctr">
                <a:spAutoFit/>
              </a:bodyPr>
              <a:lstStyle/>
              <a:p>
                <a:pPr algn="r"/>
                <a:r>
                  <a:rPr lang="zh-TW" altLang="en-US" sz="2400" b="1" dirty="0">
                    <a:solidFill>
                      <a:srgbClr val="1334E3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標楷體" panose="03000509000000000000" pitchFamily="65" charset="-120"/>
                  </a:rPr>
                  <a:t>創業發展</a:t>
                </a:r>
                <a:r>
                  <a:rPr lang="en-US" altLang="zh-TW" sz="2400" b="1" dirty="0">
                    <a:solidFill>
                      <a:srgbClr val="1334E3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標楷體" panose="03000509000000000000" pitchFamily="65" charset="-120"/>
                  </a:rPr>
                  <a:t>組</a:t>
                </a:r>
                <a:endParaRPr lang="zh-TW" altLang="en-US" sz="2400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椭圆 11">
                <a:extLst>
                  <a:ext uri="{FF2B5EF4-FFF2-40B4-BE49-F238E27FC236}">
                    <a16:creationId xmlns:a16="http://schemas.microsoft.com/office/drawing/2014/main" id="{E3DC0624-A85E-1479-A6FF-1E6E1E39A9E6}"/>
                  </a:ext>
                </a:extLst>
              </p:cNvPr>
              <p:cNvSpPr/>
              <p:nvPr/>
            </p:nvSpPr>
            <p:spPr>
              <a:xfrm>
                <a:off x="3898086" y="1478227"/>
                <a:ext cx="360000" cy="360000"/>
              </a:xfrm>
              <a:custGeom>
                <a:avLst/>
                <a:gdLst>
                  <a:gd name="T0" fmla="*/ 213 w 427"/>
                  <a:gd name="T1" fmla="*/ 0 h 427"/>
                  <a:gd name="T2" fmla="*/ 0 w 427"/>
                  <a:gd name="T3" fmla="*/ 213 h 427"/>
                  <a:gd name="T4" fmla="*/ 213 w 427"/>
                  <a:gd name="T5" fmla="*/ 427 h 427"/>
                  <a:gd name="T6" fmla="*/ 427 w 427"/>
                  <a:gd name="T7" fmla="*/ 213 h 427"/>
                  <a:gd name="T8" fmla="*/ 213 w 427"/>
                  <a:gd name="T9" fmla="*/ 0 h 427"/>
                  <a:gd name="T10" fmla="*/ 180 w 427"/>
                  <a:gd name="T11" fmla="*/ 312 h 427"/>
                  <a:gd name="T12" fmla="*/ 82 w 427"/>
                  <a:gd name="T13" fmla="*/ 214 h 427"/>
                  <a:gd name="T14" fmla="*/ 120 w 427"/>
                  <a:gd name="T15" fmla="*/ 176 h 427"/>
                  <a:gd name="T16" fmla="*/ 180 w 427"/>
                  <a:gd name="T17" fmla="*/ 236 h 427"/>
                  <a:gd name="T18" fmla="*/ 308 w 427"/>
                  <a:gd name="T19" fmla="*/ 108 h 427"/>
                  <a:gd name="T20" fmla="*/ 346 w 427"/>
                  <a:gd name="T21" fmla="*/ 146 h 427"/>
                  <a:gd name="T22" fmla="*/ 180 w 427"/>
                  <a:gd name="T23" fmla="*/ 312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7" h="427">
                    <a:moveTo>
                      <a:pt x="213" y="0"/>
                    </a:moveTo>
                    <a:cubicBezTo>
                      <a:pt x="96" y="0"/>
                      <a:pt x="0" y="96"/>
                      <a:pt x="0" y="213"/>
                    </a:cubicBezTo>
                    <a:cubicBezTo>
                      <a:pt x="0" y="331"/>
                      <a:pt x="96" y="427"/>
                      <a:pt x="213" y="427"/>
                    </a:cubicBezTo>
                    <a:cubicBezTo>
                      <a:pt x="331" y="427"/>
                      <a:pt x="427" y="331"/>
                      <a:pt x="427" y="213"/>
                    </a:cubicBezTo>
                    <a:cubicBezTo>
                      <a:pt x="427" y="96"/>
                      <a:pt x="331" y="0"/>
                      <a:pt x="213" y="0"/>
                    </a:cubicBezTo>
                    <a:close/>
                    <a:moveTo>
                      <a:pt x="180" y="312"/>
                    </a:moveTo>
                    <a:lnTo>
                      <a:pt x="82" y="214"/>
                    </a:lnTo>
                    <a:lnTo>
                      <a:pt x="120" y="176"/>
                    </a:lnTo>
                    <a:lnTo>
                      <a:pt x="180" y="236"/>
                    </a:lnTo>
                    <a:lnTo>
                      <a:pt x="308" y="108"/>
                    </a:lnTo>
                    <a:lnTo>
                      <a:pt x="346" y="146"/>
                    </a:lnTo>
                    <a:lnTo>
                      <a:pt x="180" y="312"/>
                    </a:lnTo>
                    <a:close/>
                  </a:path>
                </a:pathLst>
              </a:custGeom>
              <a:solidFill>
                <a:srgbClr val="133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 rtl="0"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12B4144-9932-BA3F-E677-578A2DBB0563}"/>
              </a:ext>
            </a:extLst>
          </p:cNvPr>
          <p:cNvSpPr txBox="1"/>
          <p:nvPr/>
        </p:nvSpPr>
        <p:spPr>
          <a:xfrm>
            <a:off x="236398" y="1659761"/>
            <a:ext cx="923330" cy="132343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共同文件</a:t>
            </a:r>
            <a:endParaRPr lang="zh-TW" altLang="zh-TW" sz="24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400" dirty="0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B688C43F-7490-D402-8FF1-285D58880343}"/>
              </a:ext>
            </a:extLst>
          </p:cNvPr>
          <p:cNvCxnSpPr>
            <a:cxnSpLocks/>
          </p:cNvCxnSpPr>
          <p:nvPr/>
        </p:nvCxnSpPr>
        <p:spPr>
          <a:xfrm>
            <a:off x="884582" y="3065998"/>
            <a:ext cx="0" cy="2157675"/>
          </a:xfrm>
          <a:prstGeom prst="line">
            <a:avLst/>
          </a:prstGeom>
          <a:ln>
            <a:solidFill>
              <a:srgbClr val="1334E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546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EA9B9DD9-EF9D-3B68-5D5C-6FBB2D8E98CA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0268042F-BF76-0539-E2ED-F3E6F28E0F99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EB192E8D-B0B9-F325-E984-7558930965FC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送件方式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FE0A8A7D-B537-30A0-2E63-31BF84A39BC1}"/>
              </a:ext>
            </a:extLst>
          </p:cNvPr>
          <p:cNvSpPr txBox="1"/>
          <p:nvPr/>
        </p:nvSpPr>
        <p:spPr>
          <a:xfrm>
            <a:off x="1665558" y="1746074"/>
            <a:ext cx="351268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900" b="1" spc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欲申請之單位，請先至線上報名系統填寫基本資料</a:t>
            </a:r>
            <a:endParaRPr lang="zh-TW" altLang="en-US" sz="19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A9F54B92-027B-DF9C-6AD0-B8F5EBBB7211}"/>
              </a:ext>
            </a:extLst>
          </p:cNvPr>
          <p:cNvGrpSpPr/>
          <p:nvPr/>
        </p:nvGrpSpPr>
        <p:grpSpPr>
          <a:xfrm>
            <a:off x="5556025" y="1601950"/>
            <a:ext cx="1196912" cy="1555324"/>
            <a:chOff x="5425419" y="1349175"/>
            <a:chExt cx="1196912" cy="1555324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E8F6A5E8-9111-CCB1-09B6-BA284FCF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419" y="1349175"/>
              <a:ext cx="1196912" cy="1196912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DCA70EA2-2DF0-39AC-62CD-9A980BF46713}"/>
                </a:ext>
              </a:extLst>
            </p:cNvPr>
            <p:cNvSpPr txBox="1"/>
            <p:nvPr/>
          </p:nvSpPr>
          <p:spPr>
            <a:xfrm>
              <a:off x="5556026" y="2598032"/>
              <a:ext cx="935699" cy="306467"/>
            </a:xfrm>
            <a:prstGeom prst="roundRect">
              <a:avLst/>
            </a:prstGeom>
            <a:solidFill>
              <a:srgbClr val="1334E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登入報名</a:t>
              </a:r>
            </a:p>
          </p:txBody>
        </p:sp>
      </p:grp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88B9ECC1-0474-6048-6AD8-C107FAD45C4E}"/>
              </a:ext>
            </a:extLst>
          </p:cNvPr>
          <p:cNvSpPr/>
          <p:nvPr/>
        </p:nvSpPr>
        <p:spPr>
          <a:xfrm>
            <a:off x="576470" y="1806734"/>
            <a:ext cx="1089087" cy="396000"/>
          </a:xfrm>
          <a:prstGeom prst="homePlate">
            <a:avLst>
              <a:gd name="adj" fmla="val 47297"/>
            </a:avLst>
          </a:prstGeom>
          <a:solidFill>
            <a:srgbClr val="73FA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第一步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8505D1E-5E53-D7B3-96B4-7C3D9CEC7D68}"/>
              </a:ext>
            </a:extLst>
          </p:cNvPr>
          <p:cNvSpPr txBox="1"/>
          <p:nvPr/>
        </p:nvSpPr>
        <p:spPr>
          <a:xfrm>
            <a:off x="1686424" y="2701163"/>
            <a:ext cx="377140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9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於公告期限內完成</a:t>
            </a:r>
            <a:r>
              <a:rPr lang="zh-TW" altLang="zh-TW" sz="19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紙本</a:t>
            </a:r>
            <a:endParaRPr lang="en-US" altLang="zh-TW" sz="19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19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申請文件送件及電子檔上傳</a:t>
            </a:r>
            <a:endParaRPr lang="zh-TW" altLang="en-US" sz="19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69D9137E-0F8F-9F8E-E5E8-C7C9737B1E33}"/>
              </a:ext>
            </a:extLst>
          </p:cNvPr>
          <p:cNvCxnSpPr>
            <a:cxnSpLocks/>
          </p:cNvCxnSpPr>
          <p:nvPr/>
        </p:nvCxnSpPr>
        <p:spPr>
          <a:xfrm>
            <a:off x="576470" y="4478573"/>
            <a:ext cx="6041582" cy="0"/>
          </a:xfrm>
          <a:prstGeom prst="line">
            <a:avLst/>
          </a:prstGeom>
          <a:ln>
            <a:solidFill>
              <a:srgbClr val="1334E3"/>
            </a:solidFill>
            <a:prstDash val="lg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6411296E-7708-1D6B-BA7D-12A2834B0933}"/>
              </a:ext>
            </a:extLst>
          </p:cNvPr>
          <p:cNvSpPr/>
          <p:nvPr/>
        </p:nvSpPr>
        <p:spPr>
          <a:xfrm>
            <a:off x="576471" y="2686041"/>
            <a:ext cx="1089086" cy="396000"/>
          </a:xfrm>
          <a:prstGeom prst="homePlate">
            <a:avLst>
              <a:gd name="adj" fmla="val 47297"/>
            </a:avLst>
          </a:prstGeom>
          <a:solidFill>
            <a:srgbClr val="73FA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第二步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B23E56E-F7FC-7ECD-1720-979E5F5D29D9}"/>
              </a:ext>
            </a:extLst>
          </p:cNvPr>
          <p:cNvSpPr/>
          <p:nvPr/>
        </p:nvSpPr>
        <p:spPr>
          <a:xfrm>
            <a:off x="1734777" y="3407654"/>
            <a:ext cx="4883276" cy="707886"/>
          </a:xfrm>
          <a:prstGeom prst="roundRect">
            <a:avLst/>
          </a:prstGeom>
          <a:solidFill>
            <a:srgbClr val="F0F774"/>
          </a:solidFill>
          <a:ln w="28575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zh-TW" sz="2000" b="1" spc="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花蓮縣花蓮市海岸路</a:t>
            </a:r>
            <a:r>
              <a:rPr lang="en-US" altLang="zh-TW" sz="2000" b="1" spc="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17</a:t>
            </a:r>
            <a:r>
              <a:rPr lang="zh-TW" altLang="zh-TW" sz="2000" b="1" spc="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號</a:t>
            </a:r>
            <a:endParaRPr lang="en-US" altLang="zh-TW" sz="20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r>
              <a:rPr lang="zh-TW" altLang="zh-TW" sz="1600" b="1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花蓮縣政府青年發展中心</a:t>
            </a:r>
            <a:r>
              <a:rPr lang="en-US" altLang="zh-TW" sz="1600" b="1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(</a:t>
            </a:r>
            <a:r>
              <a:rPr lang="zh-TW" altLang="zh-TW" sz="1600" b="1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花蓮新創基地</a:t>
            </a:r>
            <a:r>
              <a:rPr lang="en-US" altLang="zh-TW" sz="1600" b="1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)</a:t>
            </a:r>
            <a:r>
              <a:rPr lang="zh-TW" altLang="zh-TW" sz="1600" b="1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收</a:t>
            </a:r>
            <a:endParaRPr lang="zh-TW" altLang="en-US" sz="1600" b="1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7A5A6D6-500A-C006-D266-C82C598328E3}"/>
              </a:ext>
            </a:extLst>
          </p:cNvPr>
          <p:cNvSpPr txBox="1"/>
          <p:nvPr/>
        </p:nvSpPr>
        <p:spPr>
          <a:xfrm>
            <a:off x="1686424" y="4126737"/>
            <a:ext cx="46615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200" b="1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信封請註明</a:t>
            </a:r>
            <a:r>
              <a:rPr lang="zh-TW" altLang="zh-TW" sz="1200" b="1" spc="0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「</a:t>
            </a:r>
            <a:r>
              <a:rPr lang="en-US" altLang="zh-TW" sz="1200" b="1" spc="0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115</a:t>
            </a:r>
            <a:r>
              <a:rPr lang="zh-TW" altLang="zh-TW" sz="1200" b="1" spc="0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年度花蓮縣青年創業獎勵補助計畫」</a:t>
            </a:r>
            <a:r>
              <a:rPr lang="zh-TW" altLang="zh-TW" sz="1200" b="1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及</a:t>
            </a:r>
            <a:r>
              <a:rPr lang="zh-TW" altLang="zh-TW" sz="1200" b="1" spc="0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申請組別</a:t>
            </a:r>
            <a:endParaRPr lang="zh-TW" altLang="en-US" sz="12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箭號: 五邊形 28">
            <a:extLst>
              <a:ext uri="{FF2B5EF4-FFF2-40B4-BE49-F238E27FC236}">
                <a16:creationId xmlns:a16="http://schemas.microsoft.com/office/drawing/2014/main" id="{4B1A56AB-44F0-7D01-063E-9DB9F598BB5E}"/>
              </a:ext>
            </a:extLst>
          </p:cNvPr>
          <p:cNvSpPr/>
          <p:nvPr/>
        </p:nvSpPr>
        <p:spPr>
          <a:xfrm>
            <a:off x="576471" y="4619655"/>
            <a:ext cx="1089086" cy="396000"/>
          </a:xfrm>
          <a:prstGeom prst="homePlate">
            <a:avLst>
              <a:gd name="adj" fmla="val 47297"/>
            </a:avLst>
          </a:prstGeom>
          <a:solidFill>
            <a:srgbClr val="73FA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第三步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9BFACBF-5D3E-0903-1F3B-4E8C4D3BFE29}"/>
              </a:ext>
            </a:extLst>
          </p:cNvPr>
          <p:cNvSpPr txBox="1"/>
          <p:nvPr/>
        </p:nvSpPr>
        <p:spPr>
          <a:xfrm>
            <a:off x="1734776" y="4650474"/>
            <a:ext cx="352581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9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將申請文件相關</a:t>
            </a:r>
            <a:r>
              <a:rPr lang="zh-TW" altLang="en-US" sz="19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電子檔文件</a:t>
            </a:r>
            <a:br>
              <a:rPr lang="en-US" altLang="zh-TW" sz="19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19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資料上傳至指定雲端系統</a:t>
            </a:r>
            <a:endParaRPr lang="zh-TW" altLang="en-US" sz="19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45810D33-46B9-8CC4-0FED-78E36993F0CD}"/>
              </a:ext>
            </a:extLst>
          </p:cNvPr>
          <p:cNvGrpSpPr/>
          <p:nvPr/>
        </p:nvGrpSpPr>
        <p:grpSpPr>
          <a:xfrm>
            <a:off x="5556025" y="4650474"/>
            <a:ext cx="1196912" cy="1539208"/>
            <a:chOff x="4553729" y="4705413"/>
            <a:chExt cx="1006223" cy="1293985"/>
          </a:xfrm>
        </p:grpSpPr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D03106-A709-D1D7-1E73-7B2F8FFA4D79}"/>
                </a:ext>
              </a:extLst>
            </p:cNvPr>
            <p:cNvSpPr txBox="1"/>
            <p:nvPr/>
          </p:nvSpPr>
          <p:spPr>
            <a:xfrm>
              <a:off x="4667124" y="5741757"/>
              <a:ext cx="786879" cy="257641"/>
            </a:xfrm>
            <a:prstGeom prst="roundRect">
              <a:avLst/>
            </a:prstGeom>
            <a:solidFill>
              <a:srgbClr val="1334E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文件上傳</a:t>
              </a:r>
            </a:p>
          </p:txBody>
        </p:sp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8EE43035-FFAF-D86B-3E04-5E665365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3729" y="4705413"/>
              <a:ext cx="1006223" cy="1006223"/>
            </a:xfrm>
            <a:prstGeom prst="rect">
              <a:avLst/>
            </a:prstGeom>
          </p:spPr>
        </p:pic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DC7D7177-F16F-8BC8-4DAE-4FF5A6068AA2}"/>
              </a:ext>
            </a:extLst>
          </p:cNvPr>
          <p:cNvSpPr txBox="1"/>
          <p:nvPr/>
        </p:nvSpPr>
        <p:spPr>
          <a:xfrm>
            <a:off x="1734776" y="2373964"/>
            <a:ext cx="25069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u="sng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https://reurl.cc/27Lbx6</a:t>
            </a:r>
            <a:endParaRPr lang="zh-TW" altLang="en-US" sz="1400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731CA13-E972-06ED-BA3C-FEC2FDE0DFE7}"/>
              </a:ext>
            </a:extLst>
          </p:cNvPr>
          <p:cNvSpPr txBox="1"/>
          <p:nvPr/>
        </p:nvSpPr>
        <p:spPr>
          <a:xfrm>
            <a:off x="1734776" y="5299350"/>
            <a:ext cx="22108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u="sng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https://reurl.cc/RRz0nr</a:t>
            </a:r>
            <a:endParaRPr lang="zh-TW" altLang="en-US" sz="1400" u="sng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1366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60DFB32-1674-12B6-2909-FDA64B4D1E76}"/>
              </a:ext>
            </a:extLst>
          </p:cNvPr>
          <p:cNvSpPr/>
          <p:nvPr/>
        </p:nvSpPr>
        <p:spPr>
          <a:xfrm>
            <a:off x="1574018" y="4228866"/>
            <a:ext cx="5092117" cy="1176955"/>
          </a:xfrm>
          <a:prstGeom prst="roundRect">
            <a:avLst>
              <a:gd name="adj" fmla="val 6425"/>
            </a:avLst>
          </a:prstGeom>
          <a:noFill/>
          <a:ln>
            <a:solidFill>
              <a:srgbClr val="1334E3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4967925"/>
                      <a:gd name="connsiteY0" fmla="*/ 75619 h 1176955"/>
                      <a:gd name="connsiteX1" fmla="*/ 75619 w 4967925"/>
                      <a:gd name="connsiteY1" fmla="*/ 0 h 1176955"/>
                      <a:gd name="connsiteX2" fmla="*/ 466306 w 4967925"/>
                      <a:gd name="connsiteY2" fmla="*/ 0 h 1176955"/>
                      <a:gd name="connsiteX3" fmla="*/ 856993 w 4967925"/>
                      <a:gd name="connsiteY3" fmla="*/ 0 h 1176955"/>
                      <a:gd name="connsiteX4" fmla="*/ 1488514 w 4967925"/>
                      <a:gd name="connsiteY4" fmla="*/ 0 h 1176955"/>
                      <a:gd name="connsiteX5" fmla="*/ 2071868 w 4967925"/>
                      <a:gd name="connsiteY5" fmla="*/ 0 h 1176955"/>
                      <a:gd name="connsiteX6" fmla="*/ 2510722 w 4967925"/>
                      <a:gd name="connsiteY6" fmla="*/ 0 h 1176955"/>
                      <a:gd name="connsiteX7" fmla="*/ 3094076 w 4967925"/>
                      <a:gd name="connsiteY7" fmla="*/ 0 h 1176955"/>
                      <a:gd name="connsiteX8" fmla="*/ 3484763 w 4967925"/>
                      <a:gd name="connsiteY8" fmla="*/ 0 h 1176955"/>
                      <a:gd name="connsiteX9" fmla="*/ 3971784 w 4967925"/>
                      <a:gd name="connsiteY9" fmla="*/ 0 h 1176955"/>
                      <a:gd name="connsiteX10" fmla="*/ 4892306 w 4967925"/>
                      <a:gd name="connsiteY10" fmla="*/ 0 h 1176955"/>
                      <a:gd name="connsiteX11" fmla="*/ 4967925 w 4967925"/>
                      <a:gd name="connsiteY11" fmla="*/ 75619 h 1176955"/>
                      <a:gd name="connsiteX12" fmla="*/ 4967925 w 4967925"/>
                      <a:gd name="connsiteY12" fmla="*/ 588478 h 1176955"/>
                      <a:gd name="connsiteX13" fmla="*/ 4967925 w 4967925"/>
                      <a:gd name="connsiteY13" fmla="*/ 1101336 h 1176955"/>
                      <a:gd name="connsiteX14" fmla="*/ 4892306 w 4967925"/>
                      <a:gd name="connsiteY14" fmla="*/ 1176955 h 1176955"/>
                      <a:gd name="connsiteX15" fmla="*/ 4453452 w 4967925"/>
                      <a:gd name="connsiteY15" fmla="*/ 1176955 h 1176955"/>
                      <a:gd name="connsiteX16" fmla="*/ 4014599 w 4967925"/>
                      <a:gd name="connsiteY16" fmla="*/ 1176955 h 1176955"/>
                      <a:gd name="connsiteX17" fmla="*/ 3431244 w 4967925"/>
                      <a:gd name="connsiteY17" fmla="*/ 1176955 h 1176955"/>
                      <a:gd name="connsiteX18" fmla="*/ 3040557 w 4967925"/>
                      <a:gd name="connsiteY18" fmla="*/ 1176955 h 1176955"/>
                      <a:gd name="connsiteX19" fmla="*/ 2457203 w 4967925"/>
                      <a:gd name="connsiteY19" fmla="*/ 1176955 h 1176955"/>
                      <a:gd name="connsiteX20" fmla="*/ 2018349 w 4967925"/>
                      <a:gd name="connsiteY20" fmla="*/ 1176955 h 1176955"/>
                      <a:gd name="connsiteX21" fmla="*/ 1627663 w 4967925"/>
                      <a:gd name="connsiteY21" fmla="*/ 1176955 h 1176955"/>
                      <a:gd name="connsiteX22" fmla="*/ 1188809 w 4967925"/>
                      <a:gd name="connsiteY22" fmla="*/ 1176955 h 1176955"/>
                      <a:gd name="connsiteX23" fmla="*/ 701788 w 4967925"/>
                      <a:gd name="connsiteY23" fmla="*/ 1176955 h 1176955"/>
                      <a:gd name="connsiteX24" fmla="*/ 75619 w 4967925"/>
                      <a:gd name="connsiteY24" fmla="*/ 1176955 h 1176955"/>
                      <a:gd name="connsiteX25" fmla="*/ 0 w 4967925"/>
                      <a:gd name="connsiteY25" fmla="*/ 1101336 h 1176955"/>
                      <a:gd name="connsiteX26" fmla="*/ 0 w 4967925"/>
                      <a:gd name="connsiteY26" fmla="*/ 588478 h 1176955"/>
                      <a:gd name="connsiteX27" fmla="*/ 0 w 4967925"/>
                      <a:gd name="connsiteY27" fmla="*/ 75619 h 11769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967925" h="1176955" extrusionOk="0">
                        <a:moveTo>
                          <a:pt x="0" y="75619"/>
                        </a:moveTo>
                        <a:cubicBezTo>
                          <a:pt x="-4718" y="31066"/>
                          <a:pt x="40658" y="-4390"/>
                          <a:pt x="75619" y="0"/>
                        </a:cubicBezTo>
                        <a:cubicBezTo>
                          <a:pt x="203353" y="-2077"/>
                          <a:pt x="367062" y="41815"/>
                          <a:pt x="466306" y="0"/>
                        </a:cubicBezTo>
                        <a:cubicBezTo>
                          <a:pt x="565550" y="-41815"/>
                          <a:pt x="729502" y="4781"/>
                          <a:pt x="856993" y="0"/>
                        </a:cubicBezTo>
                        <a:cubicBezTo>
                          <a:pt x="984484" y="-4781"/>
                          <a:pt x="1179038" y="40346"/>
                          <a:pt x="1488514" y="0"/>
                        </a:cubicBezTo>
                        <a:cubicBezTo>
                          <a:pt x="1797990" y="-40346"/>
                          <a:pt x="1820885" y="58765"/>
                          <a:pt x="2071868" y="0"/>
                        </a:cubicBezTo>
                        <a:cubicBezTo>
                          <a:pt x="2322851" y="-58765"/>
                          <a:pt x="2373186" y="42281"/>
                          <a:pt x="2510722" y="0"/>
                        </a:cubicBezTo>
                        <a:cubicBezTo>
                          <a:pt x="2648258" y="-42281"/>
                          <a:pt x="2812955" y="12843"/>
                          <a:pt x="3094076" y="0"/>
                        </a:cubicBezTo>
                        <a:cubicBezTo>
                          <a:pt x="3375197" y="-12843"/>
                          <a:pt x="3334070" y="27483"/>
                          <a:pt x="3484763" y="0"/>
                        </a:cubicBezTo>
                        <a:cubicBezTo>
                          <a:pt x="3635456" y="-27483"/>
                          <a:pt x="3763126" y="56222"/>
                          <a:pt x="3971784" y="0"/>
                        </a:cubicBezTo>
                        <a:cubicBezTo>
                          <a:pt x="4180442" y="-56222"/>
                          <a:pt x="4576361" y="36971"/>
                          <a:pt x="4892306" y="0"/>
                        </a:cubicBezTo>
                        <a:cubicBezTo>
                          <a:pt x="4944464" y="-1652"/>
                          <a:pt x="4967957" y="45421"/>
                          <a:pt x="4967925" y="75619"/>
                        </a:cubicBezTo>
                        <a:cubicBezTo>
                          <a:pt x="4968110" y="319692"/>
                          <a:pt x="4956676" y="469794"/>
                          <a:pt x="4967925" y="588478"/>
                        </a:cubicBezTo>
                        <a:cubicBezTo>
                          <a:pt x="4979174" y="707162"/>
                          <a:pt x="4936869" y="942104"/>
                          <a:pt x="4967925" y="1101336"/>
                        </a:cubicBezTo>
                        <a:cubicBezTo>
                          <a:pt x="4969397" y="1143101"/>
                          <a:pt x="4939706" y="1174524"/>
                          <a:pt x="4892306" y="1176955"/>
                        </a:cubicBezTo>
                        <a:cubicBezTo>
                          <a:pt x="4743624" y="1228344"/>
                          <a:pt x="4617322" y="1161507"/>
                          <a:pt x="4453452" y="1176955"/>
                        </a:cubicBezTo>
                        <a:cubicBezTo>
                          <a:pt x="4289582" y="1192403"/>
                          <a:pt x="4140312" y="1163844"/>
                          <a:pt x="4014599" y="1176955"/>
                        </a:cubicBezTo>
                        <a:cubicBezTo>
                          <a:pt x="3888886" y="1190066"/>
                          <a:pt x="3683325" y="1110867"/>
                          <a:pt x="3431244" y="1176955"/>
                        </a:cubicBezTo>
                        <a:cubicBezTo>
                          <a:pt x="3179164" y="1243043"/>
                          <a:pt x="3139330" y="1142110"/>
                          <a:pt x="3040557" y="1176955"/>
                        </a:cubicBezTo>
                        <a:cubicBezTo>
                          <a:pt x="2941784" y="1211800"/>
                          <a:pt x="2686700" y="1165214"/>
                          <a:pt x="2457203" y="1176955"/>
                        </a:cubicBezTo>
                        <a:cubicBezTo>
                          <a:pt x="2227706" y="1188696"/>
                          <a:pt x="2200578" y="1141490"/>
                          <a:pt x="2018349" y="1176955"/>
                        </a:cubicBezTo>
                        <a:cubicBezTo>
                          <a:pt x="1836120" y="1212420"/>
                          <a:pt x="1780724" y="1143289"/>
                          <a:pt x="1627663" y="1176955"/>
                        </a:cubicBezTo>
                        <a:cubicBezTo>
                          <a:pt x="1474602" y="1210621"/>
                          <a:pt x="1304065" y="1161269"/>
                          <a:pt x="1188809" y="1176955"/>
                        </a:cubicBezTo>
                        <a:cubicBezTo>
                          <a:pt x="1073553" y="1192641"/>
                          <a:pt x="893530" y="1120422"/>
                          <a:pt x="701788" y="1176955"/>
                        </a:cubicBezTo>
                        <a:cubicBezTo>
                          <a:pt x="510046" y="1233488"/>
                          <a:pt x="375030" y="1140134"/>
                          <a:pt x="75619" y="1176955"/>
                        </a:cubicBezTo>
                        <a:cubicBezTo>
                          <a:pt x="32094" y="1176439"/>
                          <a:pt x="-566" y="1144060"/>
                          <a:pt x="0" y="1101336"/>
                        </a:cubicBezTo>
                        <a:cubicBezTo>
                          <a:pt x="-8723" y="972004"/>
                          <a:pt x="40148" y="772616"/>
                          <a:pt x="0" y="588478"/>
                        </a:cubicBezTo>
                        <a:cubicBezTo>
                          <a:pt x="-40148" y="404340"/>
                          <a:pt x="6096" y="196266"/>
                          <a:pt x="0" y="7561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依通知進行簡報與答詢；必要時得</a:t>
            </a:r>
            <a:r>
              <a:rPr lang="zh-TW" altLang="zh-TW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辦理實地訪查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br>
              <a:rPr lang="en-US" altLang="zh-TW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展示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zh-TW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要求補充資料</a:t>
            </a:r>
            <a:endParaRPr lang="en-US" altLang="zh-TW" sz="14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依總分及委員決議排序，原則以平均</a:t>
            </a:r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分為核定門檻；</a:t>
            </a:r>
            <a:b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達門檻者仍應依年度預算及排序核定，並得設置備取名單</a:t>
            </a:r>
            <a:endParaRPr lang="zh-TW" altLang="en-US" sz="1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AF5E511B-F8AC-DC34-7CD7-8243FB640119}"/>
              </a:ext>
            </a:extLst>
          </p:cNvPr>
          <p:cNvSpPr/>
          <p:nvPr/>
        </p:nvSpPr>
        <p:spPr>
          <a:xfrm>
            <a:off x="1574018" y="1685131"/>
            <a:ext cx="5092117" cy="1171189"/>
          </a:xfrm>
          <a:prstGeom prst="roundRect">
            <a:avLst>
              <a:gd name="adj" fmla="val 6425"/>
            </a:avLst>
          </a:prstGeom>
          <a:noFill/>
          <a:ln>
            <a:solidFill>
              <a:srgbClr val="1334E3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4967925"/>
                      <a:gd name="connsiteY0" fmla="*/ 75249 h 1171189"/>
                      <a:gd name="connsiteX1" fmla="*/ 75249 w 4967925"/>
                      <a:gd name="connsiteY1" fmla="*/ 0 h 1171189"/>
                      <a:gd name="connsiteX2" fmla="*/ 465996 w 4967925"/>
                      <a:gd name="connsiteY2" fmla="*/ 0 h 1171189"/>
                      <a:gd name="connsiteX3" fmla="*/ 856743 w 4967925"/>
                      <a:gd name="connsiteY3" fmla="*/ 0 h 1171189"/>
                      <a:gd name="connsiteX4" fmla="*/ 1488361 w 4967925"/>
                      <a:gd name="connsiteY4" fmla="*/ 0 h 1171189"/>
                      <a:gd name="connsiteX5" fmla="*/ 2071805 w 4967925"/>
                      <a:gd name="connsiteY5" fmla="*/ 0 h 1171189"/>
                      <a:gd name="connsiteX6" fmla="*/ 2510726 w 4967925"/>
                      <a:gd name="connsiteY6" fmla="*/ 0 h 1171189"/>
                      <a:gd name="connsiteX7" fmla="*/ 3094170 w 4967925"/>
                      <a:gd name="connsiteY7" fmla="*/ 0 h 1171189"/>
                      <a:gd name="connsiteX8" fmla="*/ 3484917 w 4967925"/>
                      <a:gd name="connsiteY8" fmla="*/ 0 h 1171189"/>
                      <a:gd name="connsiteX9" fmla="*/ 3972012 w 4967925"/>
                      <a:gd name="connsiteY9" fmla="*/ 0 h 1171189"/>
                      <a:gd name="connsiteX10" fmla="*/ 4892676 w 4967925"/>
                      <a:gd name="connsiteY10" fmla="*/ 0 h 1171189"/>
                      <a:gd name="connsiteX11" fmla="*/ 4967925 w 4967925"/>
                      <a:gd name="connsiteY11" fmla="*/ 75249 h 1171189"/>
                      <a:gd name="connsiteX12" fmla="*/ 4967925 w 4967925"/>
                      <a:gd name="connsiteY12" fmla="*/ 585595 h 1171189"/>
                      <a:gd name="connsiteX13" fmla="*/ 4967925 w 4967925"/>
                      <a:gd name="connsiteY13" fmla="*/ 1095940 h 1171189"/>
                      <a:gd name="connsiteX14" fmla="*/ 4892676 w 4967925"/>
                      <a:gd name="connsiteY14" fmla="*/ 1171189 h 1171189"/>
                      <a:gd name="connsiteX15" fmla="*/ 4453755 w 4967925"/>
                      <a:gd name="connsiteY15" fmla="*/ 1171189 h 1171189"/>
                      <a:gd name="connsiteX16" fmla="*/ 4014834 w 4967925"/>
                      <a:gd name="connsiteY16" fmla="*/ 1171189 h 1171189"/>
                      <a:gd name="connsiteX17" fmla="*/ 3431390 w 4967925"/>
                      <a:gd name="connsiteY17" fmla="*/ 1171189 h 1171189"/>
                      <a:gd name="connsiteX18" fmla="*/ 3040643 w 4967925"/>
                      <a:gd name="connsiteY18" fmla="*/ 1171189 h 1171189"/>
                      <a:gd name="connsiteX19" fmla="*/ 2457199 w 4967925"/>
                      <a:gd name="connsiteY19" fmla="*/ 1171189 h 1171189"/>
                      <a:gd name="connsiteX20" fmla="*/ 2018278 w 4967925"/>
                      <a:gd name="connsiteY20" fmla="*/ 1171189 h 1171189"/>
                      <a:gd name="connsiteX21" fmla="*/ 1627531 w 4967925"/>
                      <a:gd name="connsiteY21" fmla="*/ 1171189 h 1171189"/>
                      <a:gd name="connsiteX22" fmla="*/ 1188610 w 4967925"/>
                      <a:gd name="connsiteY22" fmla="*/ 1171189 h 1171189"/>
                      <a:gd name="connsiteX23" fmla="*/ 701515 w 4967925"/>
                      <a:gd name="connsiteY23" fmla="*/ 1171189 h 1171189"/>
                      <a:gd name="connsiteX24" fmla="*/ 75249 w 4967925"/>
                      <a:gd name="connsiteY24" fmla="*/ 1171189 h 1171189"/>
                      <a:gd name="connsiteX25" fmla="*/ 0 w 4967925"/>
                      <a:gd name="connsiteY25" fmla="*/ 1095940 h 1171189"/>
                      <a:gd name="connsiteX26" fmla="*/ 0 w 4967925"/>
                      <a:gd name="connsiteY26" fmla="*/ 585595 h 1171189"/>
                      <a:gd name="connsiteX27" fmla="*/ 0 w 4967925"/>
                      <a:gd name="connsiteY27" fmla="*/ 75249 h 11711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967925" h="1171189" extrusionOk="0">
                        <a:moveTo>
                          <a:pt x="0" y="75249"/>
                        </a:moveTo>
                        <a:cubicBezTo>
                          <a:pt x="-892" y="33162"/>
                          <a:pt x="36972" y="-2118"/>
                          <a:pt x="75249" y="0"/>
                        </a:cubicBezTo>
                        <a:cubicBezTo>
                          <a:pt x="234342" y="-33019"/>
                          <a:pt x="370376" y="11120"/>
                          <a:pt x="465996" y="0"/>
                        </a:cubicBezTo>
                        <a:cubicBezTo>
                          <a:pt x="561616" y="-11120"/>
                          <a:pt x="704319" y="5384"/>
                          <a:pt x="856743" y="0"/>
                        </a:cubicBezTo>
                        <a:cubicBezTo>
                          <a:pt x="1009167" y="-5384"/>
                          <a:pt x="1277124" y="19711"/>
                          <a:pt x="1488361" y="0"/>
                        </a:cubicBezTo>
                        <a:cubicBezTo>
                          <a:pt x="1699598" y="-19711"/>
                          <a:pt x="1951437" y="45463"/>
                          <a:pt x="2071805" y="0"/>
                        </a:cubicBezTo>
                        <a:cubicBezTo>
                          <a:pt x="2192173" y="-45463"/>
                          <a:pt x="2366246" y="32880"/>
                          <a:pt x="2510726" y="0"/>
                        </a:cubicBezTo>
                        <a:cubicBezTo>
                          <a:pt x="2655206" y="-32880"/>
                          <a:pt x="2883636" y="8253"/>
                          <a:pt x="3094170" y="0"/>
                        </a:cubicBezTo>
                        <a:cubicBezTo>
                          <a:pt x="3304704" y="-8253"/>
                          <a:pt x="3301497" y="14682"/>
                          <a:pt x="3484917" y="0"/>
                        </a:cubicBezTo>
                        <a:cubicBezTo>
                          <a:pt x="3668337" y="-14682"/>
                          <a:pt x="3758465" y="51045"/>
                          <a:pt x="3972012" y="0"/>
                        </a:cubicBezTo>
                        <a:cubicBezTo>
                          <a:pt x="4185560" y="-51045"/>
                          <a:pt x="4545313" y="36081"/>
                          <a:pt x="4892676" y="0"/>
                        </a:cubicBezTo>
                        <a:cubicBezTo>
                          <a:pt x="4942892" y="-1376"/>
                          <a:pt x="4967933" y="36646"/>
                          <a:pt x="4967925" y="75249"/>
                        </a:cubicBezTo>
                        <a:cubicBezTo>
                          <a:pt x="4995862" y="215380"/>
                          <a:pt x="4926887" y="387985"/>
                          <a:pt x="4967925" y="585595"/>
                        </a:cubicBezTo>
                        <a:cubicBezTo>
                          <a:pt x="5008963" y="783205"/>
                          <a:pt x="4949129" y="890283"/>
                          <a:pt x="4967925" y="1095940"/>
                        </a:cubicBezTo>
                        <a:cubicBezTo>
                          <a:pt x="4970775" y="1137502"/>
                          <a:pt x="4936697" y="1170127"/>
                          <a:pt x="4892676" y="1171189"/>
                        </a:cubicBezTo>
                        <a:cubicBezTo>
                          <a:pt x="4713561" y="1223185"/>
                          <a:pt x="4669557" y="1122422"/>
                          <a:pt x="4453755" y="1171189"/>
                        </a:cubicBezTo>
                        <a:cubicBezTo>
                          <a:pt x="4237953" y="1219956"/>
                          <a:pt x="4123358" y="1150208"/>
                          <a:pt x="4014834" y="1171189"/>
                        </a:cubicBezTo>
                        <a:cubicBezTo>
                          <a:pt x="3906310" y="1192170"/>
                          <a:pt x="3681465" y="1107419"/>
                          <a:pt x="3431390" y="1171189"/>
                        </a:cubicBezTo>
                        <a:cubicBezTo>
                          <a:pt x="3181315" y="1234959"/>
                          <a:pt x="3159507" y="1169728"/>
                          <a:pt x="3040643" y="1171189"/>
                        </a:cubicBezTo>
                        <a:cubicBezTo>
                          <a:pt x="2921779" y="1172650"/>
                          <a:pt x="2580193" y="1160119"/>
                          <a:pt x="2457199" y="1171189"/>
                        </a:cubicBezTo>
                        <a:cubicBezTo>
                          <a:pt x="2334205" y="1182259"/>
                          <a:pt x="2203957" y="1146687"/>
                          <a:pt x="2018278" y="1171189"/>
                        </a:cubicBezTo>
                        <a:cubicBezTo>
                          <a:pt x="1832599" y="1195691"/>
                          <a:pt x="1774328" y="1169187"/>
                          <a:pt x="1627531" y="1171189"/>
                        </a:cubicBezTo>
                        <a:cubicBezTo>
                          <a:pt x="1480734" y="1173191"/>
                          <a:pt x="1299274" y="1130979"/>
                          <a:pt x="1188610" y="1171189"/>
                        </a:cubicBezTo>
                        <a:cubicBezTo>
                          <a:pt x="1077946" y="1211399"/>
                          <a:pt x="830228" y="1131417"/>
                          <a:pt x="701515" y="1171189"/>
                        </a:cubicBezTo>
                        <a:cubicBezTo>
                          <a:pt x="572803" y="1210961"/>
                          <a:pt x="202589" y="1098946"/>
                          <a:pt x="75249" y="1171189"/>
                        </a:cubicBezTo>
                        <a:cubicBezTo>
                          <a:pt x="29381" y="1169928"/>
                          <a:pt x="-3884" y="1144093"/>
                          <a:pt x="0" y="1095940"/>
                        </a:cubicBezTo>
                        <a:cubicBezTo>
                          <a:pt x="-31271" y="926775"/>
                          <a:pt x="6462" y="802966"/>
                          <a:pt x="0" y="585595"/>
                        </a:cubicBezTo>
                        <a:cubicBezTo>
                          <a:pt x="-6462" y="368224"/>
                          <a:pt x="55033" y="317031"/>
                          <a:pt x="0" y="7524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20000"/>
              </a:lnSpc>
            </a:pPr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文件不齊、格式不符或資料不全者</a:t>
            </a:r>
            <a:r>
              <a:rPr lang="zh-TW" altLang="en-US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</a:t>
            </a:r>
            <a:r>
              <a:rPr lang="zh-TW" altLang="zh-TW" sz="1400" b="1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通知限期補正</a:t>
            </a:r>
            <a:r>
              <a:rPr lang="zh-TW" altLang="en-US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</a:t>
            </a:r>
            <a:br>
              <a:rPr lang="en-US" altLang="zh-TW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</a:br>
            <a:r>
              <a:rPr lang="zh-TW" altLang="en-US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     </a:t>
            </a:r>
            <a:r>
              <a:rPr lang="zh-TW" altLang="zh-TW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申請人應於通知送達次日起三</a:t>
            </a:r>
            <a:r>
              <a:rPr lang="zh-TW" altLang="zh-TW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個工作日內完成</a:t>
            </a:r>
            <a:endParaRPr lang="en-US" altLang="zh-TW" sz="14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lang="en-US" altLang="zh-TW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逾期未補正或補正仍不全者，不予受理</a:t>
            </a:r>
            <a:endParaRPr lang="en-US" altLang="zh-TW" sz="14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lang="en-US" altLang="zh-TW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申請文件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不予退還</a:t>
            </a:r>
            <a:r>
              <a:rPr lang="zh-TW" altLang="zh-TW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，申請人應自行留存副本</a:t>
            </a:r>
            <a:endParaRPr lang="zh-TW" altLang="en-US" sz="14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789D0B4A-EF85-FE9E-E1FD-6A101056E9BB}"/>
              </a:ext>
            </a:extLst>
          </p:cNvPr>
          <p:cNvSpPr/>
          <p:nvPr/>
        </p:nvSpPr>
        <p:spPr>
          <a:xfrm>
            <a:off x="1574018" y="2956999"/>
            <a:ext cx="5092117" cy="1174072"/>
          </a:xfrm>
          <a:prstGeom prst="roundRect">
            <a:avLst>
              <a:gd name="adj" fmla="val 6425"/>
            </a:avLst>
          </a:prstGeom>
          <a:noFill/>
          <a:ln>
            <a:solidFill>
              <a:srgbClr val="1334E3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4967925"/>
                      <a:gd name="connsiteY0" fmla="*/ 75434 h 1174072"/>
                      <a:gd name="connsiteX1" fmla="*/ 75434 w 4967925"/>
                      <a:gd name="connsiteY1" fmla="*/ 0 h 1174072"/>
                      <a:gd name="connsiteX2" fmla="*/ 466151 w 4967925"/>
                      <a:gd name="connsiteY2" fmla="*/ 0 h 1174072"/>
                      <a:gd name="connsiteX3" fmla="*/ 856868 w 4967925"/>
                      <a:gd name="connsiteY3" fmla="*/ 0 h 1174072"/>
                      <a:gd name="connsiteX4" fmla="*/ 1488437 w 4967925"/>
                      <a:gd name="connsiteY4" fmla="*/ 0 h 1174072"/>
                      <a:gd name="connsiteX5" fmla="*/ 2071837 w 4967925"/>
                      <a:gd name="connsiteY5" fmla="*/ 0 h 1174072"/>
                      <a:gd name="connsiteX6" fmla="*/ 2510724 w 4967925"/>
                      <a:gd name="connsiteY6" fmla="*/ 0 h 1174072"/>
                      <a:gd name="connsiteX7" fmla="*/ 3094123 w 4967925"/>
                      <a:gd name="connsiteY7" fmla="*/ 0 h 1174072"/>
                      <a:gd name="connsiteX8" fmla="*/ 3484840 w 4967925"/>
                      <a:gd name="connsiteY8" fmla="*/ 0 h 1174072"/>
                      <a:gd name="connsiteX9" fmla="*/ 3971898 w 4967925"/>
                      <a:gd name="connsiteY9" fmla="*/ 0 h 1174072"/>
                      <a:gd name="connsiteX10" fmla="*/ 4892491 w 4967925"/>
                      <a:gd name="connsiteY10" fmla="*/ 0 h 1174072"/>
                      <a:gd name="connsiteX11" fmla="*/ 4967925 w 4967925"/>
                      <a:gd name="connsiteY11" fmla="*/ 75434 h 1174072"/>
                      <a:gd name="connsiteX12" fmla="*/ 4967925 w 4967925"/>
                      <a:gd name="connsiteY12" fmla="*/ 587036 h 1174072"/>
                      <a:gd name="connsiteX13" fmla="*/ 4967925 w 4967925"/>
                      <a:gd name="connsiteY13" fmla="*/ 1098638 h 1174072"/>
                      <a:gd name="connsiteX14" fmla="*/ 4892491 w 4967925"/>
                      <a:gd name="connsiteY14" fmla="*/ 1174072 h 1174072"/>
                      <a:gd name="connsiteX15" fmla="*/ 4453604 w 4967925"/>
                      <a:gd name="connsiteY15" fmla="*/ 1174072 h 1174072"/>
                      <a:gd name="connsiteX16" fmla="*/ 4014716 w 4967925"/>
                      <a:gd name="connsiteY16" fmla="*/ 1174072 h 1174072"/>
                      <a:gd name="connsiteX17" fmla="*/ 3431317 w 4967925"/>
                      <a:gd name="connsiteY17" fmla="*/ 1174072 h 1174072"/>
                      <a:gd name="connsiteX18" fmla="*/ 3040600 w 4967925"/>
                      <a:gd name="connsiteY18" fmla="*/ 1174072 h 1174072"/>
                      <a:gd name="connsiteX19" fmla="*/ 2457201 w 4967925"/>
                      <a:gd name="connsiteY19" fmla="*/ 1174072 h 1174072"/>
                      <a:gd name="connsiteX20" fmla="*/ 2018314 w 4967925"/>
                      <a:gd name="connsiteY20" fmla="*/ 1174072 h 1174072"/>
                      <a:gd name="connsiteX21" fmla="*/ 1627597 w 4967925"/>
                      <a:gd name="connsiteY21" fmla="*/ 1174072 h 1174072"/>
                      <a:gd name="connsiteX22" fmla="*/ 1188709 w 4967925"/>
                      <a:gd name="connsiteY22" fmla="*/ 1174072 h 1174072"/>
                      <a:gd name="connsiteX23" fmla="*/ 701651 w 4967925"/>
                      <a:gd name="connsiteY23" fmla="*/ 1174072 h 1174072"/>
                      <a:gd name="connsiteX24" fmla="*/ 75434 w 4967925"/>
                      <a:gd name="connsiteY24" fmla="*/ 1174072 h 1174072"/>
                      <a:gd name="connsiteX25" fmla="*/ 0 w 4967925"/>
                      <a:gd name="connsiteY25" fmla="*/ 1098638 h 1174072"/>
                      <a:gd name="connsiteX26" fmla="*/ 0 w 4967925"/>
                      <a:gd name="connsiteY26" fmla="*/ 587036 h 1174072"/>
                      <a:gd name="connsiteX27" fmla="*/ 0 w 4967925"/>
                      <a:gd name="connsiteY27" fmla="*/ 75434 h 11740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967925" h="1174072" extrusionOk="0">
                        <a:moveTo>
                          <a:pt x="0" y="75434"/>
                        </a:moveTo>
                        <a:cubicBezTo>
                          <a:pt x="-1193" y="33067"/>
                          <a:pt x="42831" y="-5846"/>
                          <a:pt x="75434" y="0"/>
                        </a:cubicBezTo>
                        <a:cubicBezTo>
                          <a:pt x="160235" y="-17566"/>
                          <a:pt x="368701" y="26457"/>
                          <a:pt x="466151" y="0"/>
                        </a:cubicBezTo>
                        <a:cubicBezTo>
                          <a:pt x="563601" y="-26457"/>
                          <a:pt x="775496" y="5075"/>
                          <a:pt x="856868" y="0"/>
                        </a:cubicBezTo>
                        <a:cubicBezTo>
                          <a:pt x="938240" y="-5075"/>
                          <a:pt x="1323279" y="33237"/>
                          <a:pt x="1488437" y="0"/>
                        </a:cubicBezTo>
                        <a:cubicBezTo>
                          <a:pt x="1653595" y="-33237"/>
                          <a:pt x="1794248" y="9937"/>
                          <a:pt x="2071837" y="0"/>
                        </a:cubicBezTo>
                        <a:cubicBezTo>
                          <a:pt x="2349426" y="-9937"/>
                          <a:pt x="2371723" y="15619"/>
                          <a:pt x="2510724" y="0"/>
                        </a:cubicBezTo>
                        <a:cubicBezTo>
                          <a:pt x="2649725" y="-15619"/>
                          <a:pt x="2848268" y="10548"/>
                          <a:pt x="3094123" y="0"/>
                        </a:cubicBezTo>
                        <a:cubicBezTo>
                          <a:pt x="3339978" y="-10548"/>
                          <a:pt x="3376378" y="44510"/>
                          <a:pt x="3484840" y="0"/>
                        </a:cubicBezTo>
                        <a:cubicBezTo>
                          <a:pt x="3593302" y="-44510"/>
                          <a:pt x="3833849" y="24385"/>
                          <a:pt x="3971898" y="0"/>
                        </a:cubicBezTo>
                        <a:cubicBezTo>
                          <a:pt x="4109947" y="-24385"/>
                          <a:pt x="4560816" y="91740"/>
                          <a:pt x="4892491" y="0"/>
                        </a:cubicBezTo>
                        <a:cubicBezTo>
                          <a:pt x="4941984" y="-1244"/>
                          <a:pt x="4967946" y="41339"/>
                          <a:pt x="4967925" y="75434"/>
                        </a:cubicBezTo>
                        <a:cubicBezTo>
                          <a:pt x="5027281" y="250142"/>
                          <a:pt x="4949609" y="418765"/>
                          <a:pt x="4967925" y="587036"/>
                        </a:cubicBezTo>
                        <a:cubicBezTo>
                          <a:pt x="4986241" y="755307"/>
                          <a:pt x="4965073" y="966005"/>
                          <a:pt x="4967925" y="1098638"/>
                        </a:cubicBezTo>
                        <a:cubicBezTo>
                          <a:pt x="4978956" y="1140311"/>
                          <a:pt x="4942976" y="1170266"/>
                          <a:pt x="4892491" y="1174072"/>
                        </a:cubicBezTo>
                        <a:cubicBezTo>
                          <a:pt x="4724909" y="1221850"/>
                          <a:pt x="4643053" y="1167374"/>
                          <a:pt x="4453604" y="1174072"/>
                        </a:cubicBezTo>
                        <a:cubicBezTo>
                          <a:pt x="4264155" y="1180770"/>
                          <a:pt x="4203240" y="1137566"/>
                          <a:pt x="4014716" y="1174072"/>
                        </a:cubicBezTo>
                        <a:cubicBezTo>
                          <a:pt x="3826192" y="1210578"/>
                          <a:pt x="3591966" y="1109130"/>
                          <a:pt x="3431317" y="1174072"/>
                        </a:cubicBezTo>
                        <a:cubicBezTo>
                          <a:pt x="3270668" y="1239014"/>
                          <a:pt x="3208049" y="1132485"/>
                          <a:pt x="3040600" y="1174072"/>
                        </a:cubicBezTo>
                        <a:cubicBezTo>
                          <a:pt x="2873151" y="1215659"/>
                          <a:pt x="2720977" y="1162677"/>
                          <a:pt x="2457201" y="1174072"/>
                        </a:cubicBezTo>
                        <a:cubicBezTo>
                          <a:pt x="2193425" y="1185467"/>
                          <a:pt x="2202242" y="1141660"/>
                          <a:pt x="2018314" y="1174072"/>
                        </a:cubicBezTo>
                        <a:cubicBezTo>
                          <a:pt x="1834386" y="1206484"/>
                          <a:pt x="1781336" y="1161132"/>
                          <a:pt x="1627597" y="1174072"/>
                        </a:cubicBezTo>
                        <a:cubicBezTo>
                          <a:pt x="1473858" y="1187012"/>
                          <a:pt x="1368456" y="1147521"/>
                          <a:pt x="1188709" y="1174072"/>
                        </a:cubicBezTo>
                        <a:cubicBezTo>
                          <a:pt x="1008962" y="1200623"/>
                          <a:pt x="861889" y="1155159"/>
                          <a:pt x="701651" y="1174072"/>
                        </a:cubicBezTo>
                        <a:cubicBezTo>
                          <a:pt x="541413" y="1192985"/>
                          <a:pt x="287774" y="1117416"/>
                          <a:pt x="75434" y="1174072"/>
                        </a:cubicBezTo>
                        <a:cubicBezTo>
                          <a:pt x="31373" y="1173370"/>
                          <a:pt x="-2127" y="1143910"/>
                          <a:pt x="0" y="1098638"/>
                        </a:cubicBezTo>
                        <a:cubicBezTo>
                          <a:pt x="-34710" y="974365"/>
                          <a:pt x="15077" y="723527"/>
                          <a:pt x="0" y="587036"/>
                        </a:cubicBezTo>
                        <a:cubicBezTo>
                          <a:pt x="-15077" y="450545"/>
                          <a:pt x="48446" y="261095"/>
                          <a:pt x="0" y="7543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通過資格審查者，</a:t>
            </a: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機關將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邀請產業、創業育成、財務、</a:t>
            </a:r>
            <a:b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行銷、技術、地方創生及其他相關領域專家學者組成</a:t>
            </a:r>
            <a:b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審查小組</a:t>
            </a: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，進行書面審查</a:t>
            </a:r>
            <a:endParaRPr lang="en-US" altLang="zh-TW" sz="1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、通過書面審查，將進入簡報審查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8E95C011-DE83-87E5-07EC-BEAE1A305523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5C724214-89DD-255B-BC58-0ED248733E09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1904453B-88BB-31C5-C77A-3798FC4A97BF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審查重點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63482AAF-844F-1AC0-7A8F-7DA8DE17F1B8}"/>
              </a:ext>
            </a:extLst>
          </p:cNvPr>
          <p:cNvSpPr/>
          <p:nvPr/>
        </p:nvSpPr>
        <p:spPr>
          <a:xfrm>
            <a:off x="533178" y="1709428"/>
            <a:ext cx="991132" cy="1146891"/>
          </a:xfrm>
          <a:prstGeom prst="downArrow">
            <a:avLst/>
          </a:prstGeom>
          <a:solidFill>
            <a:srgbClr val="F0F774"/>
          </a:solidFill>
          <a:ln>
            <a:noFill/>
          </a:ln>
          <a:effectLst>
            <a:outerShdw blurRad="50800" dist="38100" dir="8100000" algn="tr" rotWithShape="0">
              <a:srgbClr val="1334E3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資格</a:t>
            </a:r>
            <a:br>
              <a:rPr lang="en-US" altLang="zh-TW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</a:t>
            </a:r>
          </a:p>
        </p:txBody>
      </p:sp>
      <p:sp>
        <p:nvSpPr>
          <p:cNvPr id="10" name="矩形: 圓角 6">
            <a:extLst>
              <a:ext uri="{FF2B5EF4-FFF2-40B4-BE49-F238E27FC236}">
                <a16:creationId xmlns:a16="http://schemas.microsoft.com/office/drawing/2014/main" id="{D8DC1B99-F902-522B-655A-DC44BF1617C0}"/>
              </a:ext>
            </a:extLst>
          </p:cNvPr>
          <p:cNvSpPr/>
          <p:nvPr/>
        </p:nvSpPr>
        <p:spPr>
          <a:xfrm>
            <a:off x="533178" y="2956999"/>
            <a:ext cx="991132" cy="1174072"/>
          </a:xfrm>
          <a:prstGeom prst="downArrow">
            <a:avLst/>
          </a:prstGeom>
          <a:solidFill>
            <a:srgbClr val="F0F774"/>
          </a:solidFill>
          <a:ln>
            <a:noFill/>
          </a:ln>
          <a:effectLst>
            <a:outerShdw blurRad="50800" dist="38100" dir="8100000" algn="tr" rotWithShape="0">
              <a:srgbClr val="1334E3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書面</a:t>
            </a:r>
            <a:br>
              <a:rPr lang="en-US" altLang="zh-TW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</a:t>
            </a:r>
          </a:p>
        </p:txBody>
      </p:sp>
      <p:sp>
        <p:nvSpPr>
          <p:cNvPr id="13" name="矩形: 圓角 6">
            <a:extLst>
              <a:ext uri="{FF2B5EF4-FFF2-40B4-BE49-F238E27FC236}">
                <a16:creationId xmlns:a16="http://schemas.microsoft.com/office/drawing/2014/main" id="{1BBF0D72-01C1-C558-3E22-C16EB8B20079}"/>
              </a:ext>
            </a:extLst>
          </p:cNvPr>
          <p:cNvSpPr/>
          <p:nvPr/>
        </p:nvSpPr>
        <p:spPr>
          <a:xfrm>
            <a:off x="533178" y="4290119"/>
            <a:ext cx="991132" cy="1115701"/>
          </a:xfrm>
          <a:prstGeom prst="downArrow">
            <a:avLst/>
          </a:prstGeom>
          <a:solidFill>
            <a:srgbClr val="F0F774"/>
          </a:solidFill>
          <a:ln>
            <a:noFill/>
          </a:ln>
          <a:effectLst>
            <a:outerShdw blurRad="50800" dist="38100" dir="8100000" algn="tr" rotWithShape="0">
              <a:srgbClr val="1334E3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</a:t>
            </a:r>
            <a:br>
              <a:rPr lang="en-US" altLang="zh-TW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</a:t>
            </a:r>
          </a:p>
        </p:txBody>
      </p:sp>
    </p:spTree>
    <p:extLst>
      <p:ext uri="{BB962C8B-B14F-4D97-AF65-F5344CB8AC3E}">
        <p14:creationId xmlns:p14="http://schemas.microsoft.com/office/powerpoint/2010/main" val="3848673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A8DE2163-6DBF-C104-C47F-BFEBDF5ED6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895850"/>
              </p:ext>
            </p:extLst>
          </p:nvPr>
        </p:nvGraphicFramePr>
        <p:xfrm>
          <a:off x="638110" y="1600329"/>
          <a:ext cx="5984736" cy="37489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1872">
                  <a:extLst>
                    <a:ext uri="{9D8B030D-6E8A-4147-A177-3AD203B41FA5}">
                      <a16:colId xmlns:a16="http://schemas.microsoft.com/office/drawing/2014/main" val="3212947156"/>
                    </a:ext>
                  </a:extLst>
                </a:gridCol>
                <a:gridCol w="1057178">
                  <a:extLst>
                    <a:ext uri="{9D8B030D-6E8A-4147-A177-3AD203B41FA5}">
                      <a16:colId xmlns:a16="http://schemas.microsoft.com/office/drawing/2014/main" val="1163338287"/>
                    </a:ext>
                  </a:extLst>
                </a:gridCol>
                <a:gridCol w="1057178">
                  <a:extLst>
                    <a:ext uri="{9D8B030D-6E8A-4147-A177-3AD203B41FA5}">
                      <a16:colId xmlns:a16="http://schemas.microsoft.com/office/drawing/2014/main" val="846426377"/>
                    </a:ext>
                  </a:extLst>
                </a:gridCol>
                <a:gridCol w="2658508">
                  <a:extLst>
                    <a:ext uri="{9D8B030D-6E8A-4147-A177-3AD203B41FA5}">
                      <a16:colId xmlns:a16="http://schemas.microsoft.com/office/drawing/2014/main" val="3959024619"/>
                    </a:ext>
                  </a:extLst>
                </a:gridCol>
              </a:tblGrid>
              <a:tr h="35503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評分構面</a:t>
                      </a:r>
                      <a:endParaRPr lang="zh-TW" sz="1200" b="1" dirty="0">
                        <a:solidFill>
                          <a:srgbClr val="17233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新創設立</a:t>
                      </a:r>
                      <a:r>
                        <a:rPr lang="zh-TW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endParaRPr lang="zh-TW" sz="1200" b="1" dirty="0">
                        <a:solidFill>
                          <a:srgbClr val="17233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創業發展組</a:t>
                      </a:r>
                      <a:endParaRPr lang="zh-TW" sz="1200" b="1" dirty="0">
                        <a:solidFill>
                          <a:srgbClr val="17233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審查重點</a:t>
                      </a:r>
                      <a:endParaRPr lang="zh-TW" sz="1200" b="1" dirty="0">
                        <a:solidFill>
                          <a:srgbClr val="17233A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569061"/>
                  </a:ext>
                </a:extLst>
              </a:tr>
              <a:tr h="69759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市場需求與</a:t>
                      </a:r>
                      <a:b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創新性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問題定義、目標客群、差異化、產品／服務或營運模式之創新與市場性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595409"/>
                  </a:ext>
                </a:extLst>
              </a:tr>
              <a:tr h="69759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團隊與</a:t>
                      </a:r>
                      <a:b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營運基礎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團隊專長、投入程度、治理分工；發展組另評估既有營運與財務基礎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503488"/>
                  </a:ext>
                </a:extLst>
              </a:tr>
              <a:tr h="69759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商業模式與</a:t>
                      </a:r>
                      <a:b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市場策略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價值主張、通路、定價、客戶驗證、銷售與成長策略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514473"/>
                  </a:ext>
                </a:extLst>
              </a:tr>
              <a:tr h="69759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執行、財務</a:t>
                      </a:r>
                      <a:b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與風險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期程、里程碑、預算合理性、自籌能力、法規與風險管理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660270"/>
                  </a:ext>
                </a:extLst>
              </a:tr>
              <a:tr h="60348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花蓮</a:t>
                      </a:r>
                      <a:b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在地效益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在地就業、產業鏈結、地方需求回應、永續與後續營運效益</a:t>
                      </a:r>
                      <a:endParaRPr lang="zh-TW" sz="1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90056"/>
                  </a:ext>
                </a:extLst>
              </a:tr>
            </a:tbl>
          </a:graphicData>
        </a:graphic>
      </p:graphicFrame>
      <p:grpSp>
        <p:nvGrpSpPr>
          <p:cNvPr id="5" name="群組 4">
            <a:extLst>
              <a:ext uri="{FF2B5EF4-FFF2-40B4-BE49-F238E27FC236}">
                <a16:creationId xmlns:a16="http://schemas.microsoft.com/office/drawing/2014/main" id="{9ABAA3A0-B402-C181-2F44-7B00765EBD8E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1FA4830B-824D-01C3-520C-E101B600EFAA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52634C15-E38C-C6EC-D591-4A8F2CF2B3F6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審查重點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1845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84A8093C-69EC-1925-89FE-FD670FA45137}"/>
              </a:ext>
            </a:extLst>
          </p:cNvPr>
          <p:cNvGrpSpPr/>
          <p:nvPr/>
        </p:nvGrpSpPr>
        <p:grpSpPr>
          <a:xfrm>
            <a:off x="576469" y="584057"/>
            <a:ext cx="4245901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0BC03F77-2DD3-0296-F4FA-B8036B24E436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620D4135-C496-3B42-A894-0A38FAF5C06A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2800" b="1" kern="0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核定、簽約與計畫變更</a:t>
              </a:r>
              <a:endParaRPr lang="zh-TW" altLang="zh-TW" sz="2800" b="1" kern="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oogle Shape;789;p48">
            <a:extLst>
              <a:ext uri="{FF2B5EF4-FFF2-40B4-BE49-F238E27FC236}">
                <a16:creationId xmlns:a16="http://schemas.microsoft.com/office/drawing/2014/main" id="{C3711ED3-7A59-6D46-D08B-1B44EF35FEE7}"/>
              </a:ext>
            </a:extLst>
          </p:cNvPr>
          <p:cNvGrpSpPr/>
          <p:nvPr/>
        </p:nvGrpSpPr>
        <p:grpSpPr>
          <a:xfrm>
            <a:off x="638110" y="1806763"/>
            <a:ext cx="324000" cy="324000"/>
            <a:chOff x="2594050" y="1631825"/>
            <a:chExt cx="439625" cy="439625"/>
          </a:xfrm>
        </p:grpSpPr>
        <p:sp>
          <p:nvSpPr>
            <p:cNvPr id="8" name="Google Shape;790;p48">
              <a:extLst>
                <a:ext uri="{FF2B5EF4-FFF2-40B4-BE49-F238E27FC236}">
                  <a16:creationId xmlns:a16="http://schemas.microsoft.com/office/drawing/2014/main" id="{EFF0BFF7-530E-CD82-2F6A-FA5D7402FFC3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" name="Google Shape;791;p48">
              <a:extLst>
                <a:ext uri="{FF2B5EF4-FFF2-40B4-BE49-F238E27FC236}">
                  <a16:creationId xmlns:a16="http://schemas.microsoft.com/office/drawing/2014/main" id="{3DA4A8A4-49B8-12C9-14E9-1297966F7D65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" name="Google Shape;792;p48">
              <a:extLst>
                <a:ext uri="{FF2B5EF4-FFF2-40B4-BE49-F238E27FC236}">
                  <a16:creationId xmlns:a16="http://schemas.microsoft.com/office/drawing/2014/main" id="{A0C983F1-A1BD-E5D4-544D-8A3261D50302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" name="Google Shape;793;p48">
              <a:extLst>
                <a:ext uri="{FF2B5EF4-FFF2-40B4-BE49-F238E27FC236}">
                  <a16:creationId xmlns:a16="http://schemas.microsoft.com/office/drawing/2014/main" id="{609290BD-E5B3-8D2F-0D17-C3B6EB041FD7}"/>
                </a:ext>
              </a:extLst>
            </p:cNvPr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273A630-DAC6-07A0-5712-9DD5D5E30D86}"/>
              </a:ext>
            </a:extLst>
          </p:cNvPr>
          <p:cNvSpPr txBox="1"/>
          <p:nvPr/>
        </p:nvSpPr>
        <p:spPr>
          <a:xfrm>
            <a:off x="994271" y="1764687"/>
            <a:ext cx="5693681" cy="707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6000"/>
              </a:lnSpc>
              <a:buSzPts val="1400"/>
            </a:pP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獲核定者應於</a:t>
            </a:r>
            <a:r>
              <a:rPr lang="zh-TW" altLang="zh-TW" sz="1800" b="1" spc="0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通知期限內</a:t>
            </a: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，依審查意見完成計畫與經費修正；逾期視同放棄</a:t>
            </a:r>
            <a:endParaRPr lang="zh-TW" altLang="zh-TW" sz="1800" spc="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2BC880C-34B1-A63A-BF7A-B4AA4D5F5D92}"/>
              </a:ext>
            </a:extLst>
          </p:cNvPr>
          <p:cNvCxnSpPr>
            <a:cxnSpLocks/>
          </p:cNvCxnSpPr>
          <p:nvPr/>
        </p:nvCxnSpPr>
        <p:spPr>
          <a:xfrm>
            <a:off x="994271" y="2609006"/>
            <a:ext cx="5600840" cy="0"/>
          </a:xfrm>
          <a:prstGeom prst="line">
            <a:avLst/>
          </a:prstGeom>
          <a:ln>
            <a:solidFill>
              <a:srgbClr val="1334E3"/>
            </a:solidFill>
            <a:prstDash val="lg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oogle Shape;789;p48">
            <a:extLst>
              <a:ext uri="{FF2B5EF4-FFF2-40B4-BE49-F238E27FC236}">
                <a16:creationId xmlns:a16="http://schemas.microsoft.com/office/drawing/2014/main" id="{314EE85A-D448-2CFB-6CA9-7CC516966CB3}"/>
              </a:ext>
            </a:extLst>
          </p:cNvPr>
          <p:cNvGrpSpPr/>
          <p:nvPr/>
        </p:nvGrpSpPr>
        <p:grpSpPr>
          <a:xfrm>
            <a:off x="615504" y="2787434"/>
            <a:ext cx="324000" cy="324000"/>
            <a:chOff x="2594050" y="1631825"/>
            <a:chExt cx="439625" cy="439625"/>
          </a:xfrm>
        </p:grpSpPr>
        <p:sp>
          <p:nvSpPr>
            <p:cNvPr id="16" name="Google Shape;790;p48">
              <a:extLst>
                <a:ext uri="{FF2B5EF4-FFF2-40B4-BE49-F238E27FC236}">
                  <a16:creationId xmlns:a16="http://schemas.microsoft.com/office/drawing/2014/main" id="{1A90B954-52EC-49B0-4CB7-E87765E5BDFF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7" name="Google Shape;791;p48">
              <a:extLst>
                <a:ext uri="{FF2B5EF4-FFF2-40B4-BE49-F238E27FC236}">
                  <a16:creationId xmlns:a16="http://schemas.microsoft.com/office/drawing/2014/main" id="{1BD1CD0B-125C-7873-E7C5-F70BA901BD23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" name="Google Shape;792;p48">
              <a:extLst>
                <a:ext uri="{FF2B5EF4-FFF2-40B4-BE49-F238E27FC236}">
                  <a16:creationId xmlns:a16="http://schemas.microsoft.com/office/drawing/2014/main" id="{5D5F7277-9021-E512-6742-EE8F1D168C86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" name="Google Shape;793;p48">
              <a:extLst>
                <a:ext uri="{FF2B5EF4-FFF2-40B4-BE49-F238E27FC236}">
                  <a16:creationId xmlns:a16="http://schemas.microsoft.com/office/drawing/2014/main" id="{1B238D4A-8152-0D89-583D-96BE677E4560}"/>
                </a:ext>
              </a:extLst>
            </p:cNvPr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A4CF0FE-BD0A-C561-7B0F-28063CD8B2A0}"/>
              </a:ext>
            </a:extLst>
          </p:cNvPr>
          <p:cNvSpPr txBox="1"/>
          <p:nvPr/>
        </p:nvSpPr>
        <p:spPr>
          <a:xfrm>
            <a:off x="994271" y="2745695"/>
            <a:ext cx="5693681" cy="707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6000"/>
              </a:lnSpc>
              <a:buSzPts val="1400"/>
            </a:pPr>
            <a:r>
              <a:rPr lang="zh-TW" altLang="zh-TW" sz="1800" b="1" spc="0" dirty="0">
                <a:solidFill>
                  <a:srgbClr val="17233A"/>
                </a:solidFill>
                <a:effectLst/>
                <a:highlight>
                  <a:srgbClr val="F0F774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新創設立組</a:t>
            </a: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應</a:t>
            </a:r>
            <a:r>
              <a:rPr lang="zh-TW" altLang="zh-TW" sz="1800" b="1" spc="0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先完成花蓮縣公司或商業及稅籍登記</a:t>
            </a: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，且申請人為代表人或負責人後，始得簽約及請領補助款</a:t>
            </a:r>
            <a:endParaRPr lang="zh-TW" altLang="zh-TW" sz="1800" spc="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957CA305-278F-FEDB-ABD7-070501940BDA}"/>
              </a:ext>
            </a:extLst>
          </p:cNvPr>
          <p:cNvCxnSpPr>
            <a:cxnSpLocks/>
          </p:cNvCxnSpPr>
          <p:nvPr/>
        </p:nvCxnSpPr>
        <p:spPr>
          <a:xfrm>
            <a:off x="1087111" y="3590014"/>
            <a:ext cx="5508000" cy="0"/>
          </a:xfrm>
          <a:prstGeom prst="line">
            <a:avLst/>
          </a:prstGeom>
          <a:ln>
            <a:solidFill>
              <a:srgbClr val="1334E3"/>
            </a:solidFill>
            <a:prstDash val="lg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Google Shape;789;p48">
            <a:extLst>
              <a:ext uri="{FF2B5EF4-FFF2-40B4-BE49-F238E27FC236}">
                <a16:creationId xmlns:a16="http://schemas.microsoft.com/office/drawing/2014/main" id="{1AF44C39-3E65-EEFC-D1B3-FD9A58BCE373}"/>
              </a:ext>
            </a:extLst>
          </p:cNvPr>
          <p:cNvGrpSpPr/>
          <p:nvPr/>
        </p:nvGrpSpPr>
        <p:grpSpPr>
          <a:xfrm>
            <a:off x="576470" y="3722889"/>
            <a:ext cx="324000" cy="324000"/>
            <a:chOff x="2594050" y="1631825"/>
            <a:chExt cx="439625" cy="439625"/>
          </a:xfrm>
        </p:grpSpPr>
        <p:sp>
          <p:nvSpPr>
            <p:cNvPr id="23" name="Google Shape;790;p48">
              <a:extLst>
                <a:ext uri="{FF2B5EF4-FFF2-40B4-BE49-F238E27FC236}">
                  <a16:creationId xmlns:a16="http://schemas.microsoft.com/office/drawing/2014/main" id="{B085CA49-0B92-C03C-EFC1-7BB536B14A74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" name="Google Shape;791;p48">
              <a:extLst>
                <a:ext uri="{FF2B5EF4-FFF2-40B4-BE49-F238E27FC236}">
                  <a16:creationId xmlns:a16="http://schemas.microsoft.com/office/drawing/2014/main" id="{1BBE76A5-2833-B76D-E8AC-055DE5BFD972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" name="Google Shape;792;p48">
              <a:extLst>
                <a:ext uri="{FF2B5EF4-FFF2-40B4-BE49-F238E27FC236}">
                  <a16:creationId xmlns:a16="http://schemas.microsoft.com/office/drawing/2014/main" id="{1C9D31DA-ED38-E37B-9B62-F996ED5ACCE0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Google Shape;793;p48">
              <a:extLst>
                <a:ext uri="{FF2B5EF4-FFF2-40B4-BE49-F238E27FC236}">
                  <a16:creationId xmlns:a16="http://schemas.microsoft.com/office/drawing/2014/main" id="{D29C7BA5-1AA2-F7BA-0E80-ED9A1524BA37}"/>
                </a:ext>
              </a:extLst>
            </p:cNvPr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77668397-B67F-469E-73DF-D27F91B662C9}"/>
              </a:ext>
            </a:extLst>
          </p:cNvPr>
          <p:cNvSpPr txBox="1"/>
          <p:nvPr/>
        </p:nvSpPr>
        <p:spPr>
          <a:xfrm>
            <a:off x="994271" y="3726703"/>
            <a:ext cx="5693681" cy="1028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6000"/>
              </a:lnSpc>
              <a:buSzPts val="1400"/>
            </a:pP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計畫內容、期程、工作項目、經費科目或重要人員如需變更，應</a:t>
            </a:r>
            <a:r>
              <a:rPr lang="zh-TW" altLang="zh-TW" sz="1800" b="1" spc="0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事前以書面敘明</a:t>
            </a: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理由及調整內容，經本中心同意後始得辦理；未經同意者不得列入核銷</a:t>
            </a:r>
            <a:endParaRPr lang="zh-TW" altLang="zh-TW" sz="1800" spc="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2EECE120-AFEA-DD38-1FDC-5C8A308597EB}"/>
              </a:ext>
            </a:extLst>
          </p:cNvPr>
          <p:cNvCxnSpPr>
            <a:cxnSpLocks/>
          </p:cNvCxnSpPr>
          <p:nvPr/>
        </p:nvCxnSpPr>
        <p:spPr>
          <a:xfrm>
            <a:off x="994271" y="4892328"/>
            <a:ext cx="5508000" cy="0"/>
          </a:xfrm>
          <a:prstGeom prst="line">
            <a:avLst/>
          </a:prstGeom>
          <a:ln>
            <a:solidFill>
              <a:srgbClr val="1334E3"/>
            </a:solidFill>
            <a:prstDash val="lg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oogle Shape;789;p48">
            <a:extLst>
              <a:ext uri="{FF2B5EF4-FFF2-40B4-BE49-F238E27FC236}">
                <a16:creationId xmlns:a16="http://schemas.microsoft.com/office/drawing/2014/main" id="{F8BCFB1B-9154-1F43-ECDF-D222D47AAC25}"/>
              </a:ext>
            </a:extLst>
          </p:cNvPr>
          <p:cNvGrpSpPr/>
          <p:nvPr/>
        </p:nvGrpSpPr>
        <p:grpSpPr>
          <a:xfrm>
            <a:off x="576470" y="5022613"/>
            <a:ext cx="324000" cy="324000"/>
            <a:chOff x="2594050" y="1631825"/>
            <a:chExt cx="439625" cy="439625"/>
          </a:xfrm>
        </p:grpSpPr>
        <p:sp>
          <p:nvSpPr>
            <p:cNvPr id="30" name="Google Shape;790;p48">
              <a:extLst>
                <a:ext uri="{FF2B5EF4-FFF2-40B4-BE49-F238E27FC236}">
                  <a16:creationId xmlns:a16="http://schemas.microsoft.com/office/drawing/2014/main" id="{D95589ED-C80F-D84C-8CAA-95D138644DEC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Google Shape;791;p48">
              <a:extLst>
                <a:ext uri="{FF2B5EF4-FFF2-40B4-BE49-F238E27FC236}">
                  <a16:creationId xmlns:a16="http://schemas.microsoft.com/office/drawing/2014/main" id="{ADB1A58D-1067-BE21-6FA6-B19999885425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Google Shape;792;p48">
              <a:extLst>
                <a:ext uri="{FF2B5EF4-FFF2-40B4-BE49-F238E27FC236}">
                  <a16:creationId xmlns:a16="http://schemas.microsoft.com/office/drawing/2014/main" id="{F42D10CF-05CD-C00F-143C-0A94315D9907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3" name="Google Shape;793;p48">
              <a:extLst>
                <a:ext uri="{FF2B5EF4-FFF2-40B4-BE49-F238E27FC236}">
                  <a16:creationId xmlns:a16="http://schemas.microsoft.com/office/drawing/2014/main" id="{69E4569C-2EBA-2012-44D4-016CD96F6A5C}"/>
                </a:ext>
              </a:extLst>
            </p:cNvPr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0058AF7-95DC-A36B-F098-DDDA73D3E89F}"/>
              </a:ext>
            </a:extLst>
          </p:cNvPr>
          <p:cNvSpPr txBox="1"/>
          <p:nvPr/>
        </p:nvSpPr>
        <p:spPr>
          <a:xfrm>
            <a:off x="994271" y="5029018"/>
            <a:ext cx="5693681" cy="1028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6000"/>
              </a:lnSpc>
              <a:buSzPts val="1400"/>
            </a:pP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核定補助</a:t>
            </a:r>
            <a:r>
              <a:rPr lang="zh-TW" altLang="zh-TW" sz="1800" b="1" spc="0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不得轉讓</a:t>
            </a: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；申請人、代表人或負責人原則不得</a:t>
            </a:r>
            <a:br>
              <a:rPr lang="en-US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</a:br>
            <a:r>
              <a:rPr lang="zh-TW" altLang="en-US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                           </a:t>
            </a: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於執行期間變更。因不可抗力或特殊事</a:t>
            </a:r>
            <a:br>
              <a:rPr lang="en-US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</a:br>
            <a:r>
              <a:rPr lang="zh-TW" altLang="en-US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                           </a:t>
            </a:r>
            <a:r>
              <a:rPr lang="zh-TW" altLang="zh-TW" sz="18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由確有必要者，應事前報經本中心同意</a:t>
            </a:r>
            <a:endParaRPr lang="zh-TW" altLang="zh-TW" sz="1800" spc="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6337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D344196C-B1A8-632F-EB37-49D7AE00545F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7401EA25-B108-FA9D-4BCE-8C2BA0FE6BFC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9EEEB166-D248-CE26-CC3C-23619454F0B2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第一期款請款</a:t>
              </a:r>
              <a:endPara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601DA3D0-CEDF-C04B-AE2D-98E047B321D7}"/>
              </a:ext>
            </a:extLst>
          </p:cNvPr>
          <p:cNvSpPr/>
          <p:nvPr/>
        </p:nvSpPr>
        <p:spPr>
          <a:xfrm>
            <a:off x="576470" y="1644631"/>
            <a:ext cx="756000" cy="797736"/>
          </a:xfrm>
          <a:prstGeom prst="roundRect">
            <a:avLst/>
          </a:prstGeom>
          <a:solidFill>
            <a:srgbClr val="C0F6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</a:t>
            </a:r>
            <a:b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期款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BDE5B4B9-1779-A850-59D0-EC731EC42FC0}"/>
              </a:ext>
            </a:extLst>
          </p:cNvPr>
          <p:cNvSpPr/>
          <p:nvPr/>
        </p:nvSpPr>
        <p:spPr>
          <a:xfrm>
            <a:off x="1416916" y="1644631"/>
            <a:ext cx="1462441" cy="797736"/>
          </a:xfrm>
          <a:prstGeom prst="roundRect">
            <a:avLst/>
          </a:prstGeom>
          <a:solidFill>
            <a:srgbClr val="DAE4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核定補助款</a:t>
            </a: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60%</a:t>
            </a:r>
            <a:endParaRPr lang="zh-TW" altLang="en-US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1A1F0656-2CF9-867C-2342-2928481771D4}"/>
              </a:ext>
            </a:extLst>
          </p:cNvPr>
          <p:cNvSpPr/>
          <p:nvPr/>
        </p:nvSpPr>
        <p:spPr>
          <a:xfrm>
            <a:off x="2963803" y="1644631"/>
            <a:ext cx="3608344" cy="797736"/>
          </a:xfrm>
          <a:prstGeom prst="roundRect">
            <a:avLst/>
          </a:prstGeom>
          <a:solidFill>
            <a:srgbClr val="F0F7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完成修正計畫、簽約；新創設立組</a:t>
            </a:r>
            <a:b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並應完成公司或商業及稅籍登記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11258C4-6532-CE04-A586-8EAC09901280}"/>
              </a:ext>
            </a:extLst>
          </p:cNvPr>
          <p:cNvSpPr txBox="1"/>
          <p:nvPr/>
        </p:nvSpPr>
        <p:spPr>
          <a:xfrm>
            <a:off x="576471" y="2557097"/>
            <a:ext cx="599567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創業發展組應於核定通知函送達次日起</a:t>
            </a:r>
            <a:r>
              <a:rPr lang="en-US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15</a:t>
            </a: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日內提出</a:t>
            </a:r>
            <a:endParaRPr lang="en-US" altLang="zh-TW" sz="16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新創設立組應依本須知所定期限完成設立及稅籍登記，並於簽約後依本中心通知期限提出</a:t>
            </a:r>
            <a:endParaRPr lang="en-US" altLang="zh-TW" sz="16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逾期未提出且未經同意展延者，視同放棄第一期款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BD949224-DA97-B14B-D759-F2074D4DD5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19" t="6362" r="6566"/>
          <a:stretch/>
        </p:blipFill>
        <p:spPr>
          <a:xfrm>
            <a:off x="627166" y="4013123"/>
            <a:ext cx="360000" cy="356522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69BB7829-C19E-E833-DC06-1A4CFCB69047}"/>
              </a:ext>
            </a:extLst>
          </p:cNvPr>
          <p:cNvSpPr txBox="1"/>
          <p:nvPr/>
        </p:nvSpPr>
        <p:spPr>
          <a:xfrm>
            <a:off x="907867" y="4021224"/>
            <a:ext cx="182152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TW" sz="1700" b="1" dirty="0" err="1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核定通知函影本</a:t>
            </a:r>
            <a:endParaRPr lang="zh-TW" altLang="en-US" sz="17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49E1DA0-7BE1-9027-5029-DEAF931377F5}"/>
              </a:ext>
            </a:extLst>
          </p:cNvPr>
          <p:cNvSpPr txBox="1"/>
          <p:nvPr/>
        </p:nvSpPr>
        <p:spPr>
          <a:xfrm>
            <a:off x="3057302" y="4046748"/>
            <a:ext cx="271707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sz="17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第一期補助款領據正本</a:t>
            </a:r>
            <a:endParaRPr lang="zh-TW" altLang="en-US" sz="17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A6258D61-9412-DBCA-EC1C-C40D21AA98C9}"/>
              </a:ext>
            </a:extLst>
          </p:cNvPr>
          <p:cNvSpPr txBox="1"/>
          <p:nvPr/>
        </p:nvSpPr>
        <p:spPr>
          <a:xfrm>
            <a:off x="1036333" y="4477528"/>
            <a:ext cx="385494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7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受補助公司或商業之帳戶存摺封面影本</a:t>
            </a:r>
            <a:endParaRPr lang="zh-TW" altLang="en-US" sz="17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C68E13A-B31D-6C3C-3F9B-E86F037F6FE6}"/>
              </a:ext>
            </a:extLst>
          </p:cNvPr>
          <p:cNvSpPr txBox="1"/>
          <p:nvPr/>
        </p:nvSpPr>
        <p:spPr>
          <a:xfrm>
            <a:off x="907867" y="4934894"/>
            <a:ext cx="566427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sz="17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雙方契約依審查意見修正後之核定計畫書、經費概算表</a:t>
            </a:r>
            <a:endParaRPr lang="zh-TW" altLang="en-US" sz="17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A5DE945-678A-B6B9-372E-439A5C558467}"/>
              </a:ext>
            </a:extLst>
          </p:cNvPr>
          <p:cNvSpPr txBox="1"/>
          <p:nvPr/>
        </p:nvSpPr>
        <p:spPr>
          <a:xfrm>
            <a:off x="3125971" y="5390837"/>
            <a:ext cx="344617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sz="17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新創設立組另附公司或商業設立、稅籍登記及申請人為代表人或負責人之證明；公司型態者另附足資證明出資比例之文件</a:t>
            </a:r>
            <a:endParaRPr lang="zh-TW" altLang="en-US" sz="17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AF00CF24-FE23-5F28-860C-470277C6E9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19" t="6362" r="6566"/>
          <a:stretch/>
        </p:blipFill>
        <p:spPr>
          <a:xfrm>
            <a:off x="2776602" y="4012897"/>
            <a:ext cx="360000" cy="35652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2CBDB752-A6FA-E174-36F1-BDCF755808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19" t="6362" r="6566"/>
          <a:stretch/>
        </p:blipFill>
        <p:spPr>
          <a:xfrm>
            <a:off x="629122" y="4469427"/>
            <a:ext cx="360000" cy="35652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968FDAA6-128E-D78A-BAAD-EDC335C5D3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19" t="6362" r="6566"/>
          <a:stretch/>
        </p:blipFill>
        <p:spPr>
          <a:xfrm>
            <a:off x="620186" y="4907252"/>
            <a:ext cx="360000" cy="356522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79845F35-A196-7049-578C-18A689F6FF03}"/>
              </a:ext>
            </a:extLst>
          </p:cNvPr>
          <p:cNvSpPr txBox="1"/>
          <p:nvPr/>
        </p:nvSpPr>
        <p:spPr>
          <a:xfrm>
            <a:off x="4767975" y="4550352"/>
            <a:ext cx="202623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1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戶名應與受補助事業名稱一致</a:t>
            </a:r>
            <a:endParaRPr lang="zh-TW" altLang="en-US" sz="11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9EAD082-0F57-B654-B39D-E51B7B9C4B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19" t="6362" r="6566"/>
          <a:stretch/>
        </p:blipFill>
        <p:spPr>
          <a:xfrm>
            <a:off x="2794436" y="5401543"/>
            <a:ext cx="360000" cy="356522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A49AFBA-32D5-6D85-9C72-0982BA01FD6F}"/>
              </a:ext>
            </a:extLst>
          </p:cNvPr>
          <p:cNvCxnSpPr/>
          <p:nvPr/>
        </p:nvCxnSpPr>
        <p:spPr>
          <a:xfrm>
            <a:off x="620186" y="3897086"/>
            <a:ext cx="5951961" cy="0"/>
          </a:xfrm>
          <a:prstGeom prst="line">
            <a:avLst/>
          </a:prstGeom>
          <a:ln>
            <a:solidFill>
              <a:srgbClr val="1334E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102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0221EB9C-5829-44EA-14B7-5A8F55A4B32C}"/>
              </a:ext>
            </a:extLst>
          </p:cNvPr>
          <p:cNvGrpSpPr/>
          <p:nvPr/>
        </p:nvGrpSpPr>
        <p:grpSpPr>
          <a:xfrm>
            <a:off x="576469" y="584057"/>
            <a:ext cx="3875787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94478816-1A32-B5BA-ACF6-ECD66E85F13F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53A0A067-1BA9-DB7D-1818-D45E98BD0F38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第二期款審查與核定</a:t>
              </a:r>
              <a:endPara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827A96AD-453D-2059-DDD7-2840E5288405}"/>
              </a:ext>
            </a:extLst>
          </p:cNvPr>
          <p:cNvGrpSpPr/>
          <p:nvPr/>
        </p:nvGrpSpPr>
        <p:grpSpPr>
          <a:xfrm>
            <a:off x="1121148" y="1782105"/>
            <a:ext cx="5418643" cy="1150358"/>
            <a:chOff x="1142414" y="1878814"/>
            <a:chExt cx="5418643" cy="1150358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EF888390-E1AD-6B70-AC6A-DE2FA7C8E04D}"/>
                </a:ext>
              </a:extLst>
            </p:cNvPr>
            <p:cNvSpPr/>
            <p:nvPr/>
          </p:nvSpPr>
          <p:spPr>
            <a:xfrm>
              <a:off x="1229921" y="1956549"/>
              <a:ext cx="5331136" cy="1072623"/>
            </a:xfrm>
            <a:prstGeom prst="roundRect">
              <a:avLst/>
            </a:prstGeom>
            <a:solidFill>
              <a:srgbClr val="BFBFB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6C325884-153B-03AD-84C2-CF8351E80B67}"/>
                </a:ext>
              </a:extLst>
            </p:cNvPr>
            <p:cNvSpPr/>
            <p:nvPr/>
          </p:nvSpPr>
          <p:spPr>
            <a:xfrm>
              <a:off x="1142414" y="1878814"/>
              <a:ext cx="5331283" cy="1072623"/>
            </a:xfrm>
            <a:prstGeom prst="roundRect">
              <a:avLst/>
            </a:prstGeom>
            <a:solidFill>
              <a:srgbClr val="F0F774">
                <a:alpha val="80000"/>
              </a:srgbClr>
            </a:solidFill>
            <a:ln w="28575"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0000"/>
                </a:lnSpc>
                <a:spcAft>
                  <a:spcPts val="600"/>
                </a:spcAft>
              </a:pPr>
              <a:r>
                <a:rPr lang="zh-TW" altLang="zh-TW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成果審查平均達</a:t>
              </a:r>
              <a:r>
                <a:rPr lang="en-US" altLang="zh-TW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75</a:t>
              </a:r>
              <a:r>
                <a:rPr lang="zh-TW" altLang="zh-TW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分以上，且完成本計畫各項必要義務者，原則同意結案，並依實際可核銷金額撥付第二期款</a:t>
              </a:r>
              <a:endParaRPr lang="en-US" altLang="zh-TW" b="1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ECBEE2BA-03BE-BE3E-5D62-EBEF7B41780D}"/>
              </a:ext>
            </a:extLst>
          </p:cNvPr>
          <p:cNvGrpSpPr/>
          <p:nvPr/>
        </p:nvGrpSpPr>
        <p:grpSpPr>
          <a:xfrm>
            <a:off x="1121148" y="3010198"/>
            <a:ext cx="5418643" cy="811860"/>
            <a:chOff x="1142414" y="2806650"/>
            <a:chExt cx="5418643" cy="1177708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95CF0027-7028-6D3D-2E5D-02BB40E42537}"/>
                </a:ext>
              </a:extLst>
            </p:cNvPr>
            <p:cNvSpPr/>
            <p:nvPr/>
          </p:nvSpPr>
          <p:spPr>
            <a:xfrm>
              <a:off x="1229921" y="2911735"/>
              <a:ext cx="5331136" cy="1072623"/>
            </a:xfrm>
            <a:prstGeom prst="roundRect">
              <a:avLst/>
            </a:prstGeom>
            <a:solidFill>
              <a:srgbClr val="BFBFB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C4605FED-7E1C-790F-5B0C-8C154DFAB165}"/>
                </a:ext>
              </a:extLst>
            </p:cNvPr>
            <p:cNvSpPr/>
            <p:nvPr/>
          </p:nvSpPr>
          <p:spPr>
            <a:xfrm>
              <a:off x="1142414" y="2806650"/>
              <a:ext cx="5331283" cy="1072623"/>
            </a:xfrm>
            <a:prstGeom prst="roundRect">
              <a:avLst/>
            </a:prstGeom>
            <a:solidFill>
              <a:srgbClr val="F0F774">
                <a:alpha val="80000"/>
              </a:srgbClr>
            </a:solidFill>
            <a:ln w="28575"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0000"/>
                </a:lnSpc>
                <a:spcAft>
                  <a:spcPts val="600"/>
                </a:spcAft>
              </a:pPr>
              <a:r>
                <a:rPr lang="zh-TW" altLang="zh-TW" sz="1800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達</a:t>
              </a:r>
              <a:r>
                <a:rPr lang="en-US" altLang="zh-TW" sz="1800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70</a:t>
              </a:r>
              <a:r>
                <a:rPr lang="zh-TW" altLang="zh-TW" sz="1800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分以上未滿</a:t>
              </a:r>
              <a:r>
                <a:rPr lang="en-US" altLang="zh-TW" sz="1800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75</a:t>
              </a:r>
              <a:r>
                <a:rPr lang="zh-TW" altLang="zh-TW" sz="1800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分者，本中心得依缺失程度、委員決議及可認列成果酌減第二期款</a:t>
              </a:r>
              <a:endParaRPr lang="en-US" altLang="zh-TW" sz="1800" b="1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868DC1A-2900-C397-5D63-8DEA5331A023}"/>
              </a:ext>
            </a:extLst>
          </p:cNvPr>
          <p:cNvGrpSpPr/>
          <p:nvPr/>
        </p:nvGrpSpPr>
        <p:grpSpPr>
          <a:xfrm>
            <a:off x="1121148" y="3920081"/>
            <a:ext cx="5418643" cy="610369"/>
            <a:chOff x="1142414" y="2806650"/>
            <a:chExt cx="5418643" cy="1323286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6495B507-3F6F-D2DF-E1A0-0A32A995F20F}"/>
                </a:ext>
              </a:extLst>
            </p:cNvPr>
            <p:cNvSpPr/>
            <p:nvPr/>
          </p:nvSpPr>
          <p:spPr>
            <a:xfrm>
              <a:off x="1229921" y="2911736"/>
              <a:ext cx="5331136" cy="1218200"/>
            </a:xfrm>
            <a:prstGeom prst="roundRect">
              <a:avLst/>
            </a:prstGeom>
            <a:solidFill>
              <a:srgbClr val="BFBFB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757CA5C2-A6D5-1DE8-123E-8C32733AD2C3}"/>
                </a:ext>
              </a:extLst>
            </p:cNvPr>
            <p:cNvSpPr/>
            <p:nvPr/>
          </p:nvSpPr>
          <p:spPr>
            <a:xfrm>
              <a:off x="1142414" y="2806650"/>
              <a:ext cx="5331283" cy="1072623"/>
            </a:xfrm>
            <a:prstGeom prst="roundRect">
              <a:avLst/>
            </a:prstGeom>
            <a:solidFill>
              <a:srgbClr val="F0F774">
                <a:alpha val="80000"/>
              </a:srgbClr>
            </a:solidFill>
            <a:ln w="28575"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0000"/>
                </a:lnSpc>
                <a:spcAft>
                  <a:spcPts val="600"/>
                </a:spcAft>
              </a:pPr>
              <a:r>
                <a:rPr lang="zh-TW" altLang="zh-TW" sz="1800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未達</a:t>
              </a:r>
              <a:r>
                <a:rPr lang="en-US" altLang="zh-TW" sz="1800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70</a:t>
              </a:r>
              <a:r>
                <a:rPr lang="zh-TW" altLang="zh-TW" sz="1800" b="1" dirty="0"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分者，原則不予同意結案且不撥付第二期款</a:t>
              </a:r>
              <a:endParaRPr lang="en-US" altLang="zh-TW" sz="1800" b="1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</p:txBody>
        </p:sp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8B9C182-7607-DF5A-1DCD-12493C73F158}"/>
              </a:ext>
            </a:extLst>
          </p:cNvPr>
          <p:cNvSpPr txBox="1"/>
          <p:nvPr/>
        </p:nvSpPr>
        <p:spPr>
          <a:xfrm>
            <a:off x="789628" y="4603806"/>
            <a:ext cx="5866003" cy="836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zh-TW" altLang="zh-TW" sz="16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未完成</a:t>
            </a:r>
            <a:r>
              <a:rPr lang="en-US" altLang="zh-TW" sz="20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3</a:t>
            </a:r>
            <a:r>
              <a:rPr lang="zh-TW" altLang="zh-TW" sz="16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場培力、</a:t>
            </a:r>
            <a:r>
              <a:rPr lang="en-US" altLang="zh-TW" sz="20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3</a:t>
            </a:r>
            <a:r>
              <a:rPr lang="zh-TW" altLang="zh-TW" sz="16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次輔導、</a:t>
            </a:r>
            <a:r>
              <a:rPr lang="en-US" altLang="zh-TW" sz="20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1</a:t>
            </a:r>
            <a:r>
              <a:rPr lang="zh-TW" altLang="zh-TW" sz="16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場實地訪視及</a:t>
            </a:r>
            <a:r>
              <a:rPr lang="en-US" altLang="zh-TW" sz="20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1</a:t>
            </a:r>
            <a:r>
              <a:rPr lang="zh-TW" altLang="zh-TW" sz="16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場成果發表會，</a:t>
            </a:r>
            <a:endParaRPr lang="en-US" altLang="zh-TW" sz="1600" b="1" dirty="0"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algn="just">
              <a:lnSpc>
                <a:spcPct val="140000"/>
              </a:lnSpc>
            </a:pPr>
            <a:r>
              <a:rPr lang="zh-TW" altLang="zh-TW" sz="16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且無經本中心書面同意之不可歸責事由者，第二期款不予撥付</a:t>
            </a:r>
            <a:endParaRPr lang="zh-TW" altLang="en-US" sz="1600" b="1" dirty="0">
              <a:solidFill>
                <a:srgbClr val="C00000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7ABE270-D888-413F-BBBC-64AB51A3A0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19" t="6362" r="6566"/>
          <a:stretch/>
        </p:blipFill>
        <p:spPr>
          <a:xfrm>
            <a:off x="673788" y="2105635"/>
            <a:ext cx="360000" cy="35652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022A4DE-4027-2C59-E7A4-C07697495C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19" t="6362" r="6566"/>
          <a:stretch/>
        </p:blipFill>
        <p:spPr>
          <a:xfrm>
            <a:off x="673788" y="3201646"/>
            <a:ext cx="360000" cy="356522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3BE78002-B1C7-E449-1AF4-97A87C1D28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19" t="6362" r="6566"/>
          <a:stretch/>
        </p:blipFill>
        <p:spPr>
          <a:xfrm>
            <a:off x="673788" y="4038960"/>
            <a:ext cx="360000" cy="35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81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9F448FC-EEA2-5DC5-3E14-2E220A683A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003199"/>
              </p:ext>
            </p:extLst>
          </p:nvPr>
        </p:nvGraphicFramePr>
        <p:xfrm>
          <a:off x="576469" y="1682834"/>
          <a:ext cx="6069427" cy="3618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4547">
                  <a:extLst>
                    <a:ext uri="{9D8B030D-6E8A-4147-A177-3AD203B41FA5}">
                      <a16:colId xmlns:a16="http://schemas.microsoft.com/office/drawing/2014/main" val="506740124"/>
                    </a:ext>
                  </a:extLst>
                </a:gridCol>
                <a:gridCol w="727273">
                  <a:extLst>
                    <a:ext uri="{9D8B030D-6E8A-4147-A177-3AD203B41FA5}">
                      <a16:colId xmlns:a16="http://schemas.microsoft.com/office/drawing/2014/main" val="104174649"/>
                    </a:ext>
                  </a:extLst>
                </a:gridCol>
                <a:gridCol w="3887607">
                  <a:extLst>
                    <a:ext uri="{9D8B030D-6E8A-4147-A177-3AD203B41FA5}">
                      <a16:colId xmlns:a16="http://schemas.microsoft.com/office/drawing/2014/main" val="612430359"/>
                    </a:ext>
                  </a:extLst>
                </a:gridCol>
              </a:tblGrid>
              <a:tr h="455241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成果審查項目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比重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審查重點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130361"/>
                  </a:ext>
                </a:extLst>
              </a:tr>
              <a:tr h="1126392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計畫執行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工作項目、里程碑及預定成果達成情形；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場培力工作坊、至少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次專業輔導、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場實地訪視及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場成果發表會參與義務完成情形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051271"/>
                  </a:ext>
                </a:extLst>
              </a:tr>
              <a:tr h="455241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報告完整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成果報告具體性、資料一致性及佐證完整度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080101"/>
                  </a:ext>
                </a:extLst>
              </a:tr>
              <a:tr h="79081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經費合理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支出與核定計畫之關聯、憑證合法性、自籌比例及核銷規定符合情形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447243"/>
                  </a:ext>
                </a:extLst>
              </a:tr>
              <a:tr h="79081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計畫效益</a:t>
                      </a:r>
                      <a:endParaRPr lang="zh-TW" sz="14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15%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市場成果、營運成長、在地連結、就業或其他額外效益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254985"/>
                  </a:ext>
                </a:extLst>
              </a:tr>
            </a:tbl>
          </a:graphicData>
        </a:graphic>
      </p:graphicFrame>
      <p:grpSp>
        <p:nvGrpSpPr>
          <p:cNvPr id="8" name="群組 7">
            <a:extLst>
              <a:ext uri="{FF2B5EF4-FFF2-40B4-BE49-F238E27FC236}">
                <a16:creationId xmlns:a16="http://schemas.microsoft.com/office/drawing/2014/main" id="{5835AC1B-CCC1-E4D8-A302-BF472B2798CD}"/>
              </a:ext>
            </a:extLst>
          </p:cNvPr>
          <p:cNvGrpSpPr/>
          <p:nvPr/>
        </p:nvGrpSpPr>
        <p:grpSpPr>
          <a:xfrm>
            <a:off x="576469" y="584057"/>
            <a:ext cx="3875787" cy="919663"/>
            <a:chOff x="576470" y="584057"/>
            <a:chExt cx="2735266" cy="919663"/>
          </a:xfrm>
        </p:grpSpPr>
        <p:sp>
          <p:nvSpPr>
            <p:cNvPr id="9" name="矩形: 圓角 2">
              <a:extLst>
                <a:ext uri="{FF2B5EF4-FFF2-40B4-BE49-F238E27FC236}">
                  <a16:creationId xmlns:a16="http://schemas.microsoft.com/office/drawing/2014/main" id="{F90060FE-B528-97CD-0AAC-7DDFD33D6A01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" name="矩形: 圓角 3">
              <a:extLst>
                <a:ext uri="{FF2B5EF4-FFF2-40B4-BE49-F238E27FC236}">
                  <a16:creationId xmlns:a16="http://schemas.microsoft.com/office/drawing/2014/main" id="{AA3C772D-7DDF-8117-2505-B102973D2E99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第二期款審查與核定</a:t>
              </a:r>
              <a:endPara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8161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D344196C-B1A8-632F-EB37-49D7AE00545F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7401EA25-B108-FA9D-4BCE-8C2BA0FE6BFC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9EEEB166-D248-CE26-CC3C-23619454F0B2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第二期款請款</a:t>
              </a:r>
              <a:endPara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601DA3D0-CEDF-C04B-AE2D-98E047B321D7}"/>
              </a:ext>
            </a:extLst>
          </p:cNvPr>
          <p:cNvSpPr/>
          <p:nvPr/>
        </p:nvSpPr>
        <p:spPr>
          <a:xfrm>
            <a:off x="576470" y="1679929"/>
            <a:ext cx="756000" cy="1043672"/>
          </a:xfrm>
          <a:prstGeom prst="roundRect">
            <a:avLst/>
          </a:prstGeom>
          <a:solidFill>
            <a:srgbClr val="C0F6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</a:t>
            </a:r>
            <a:endParaRPr lang="en-US" altLang="zh-TW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期款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BDE5B4B9-1779-A850-59D0-EC731EC42FC0}"/>
              </a:ext>
            </a:extLst>
          </p:cNvPr>
          <p:cNvSpPr/>
          <p:nvPr/>
        </p:nvSpPr>
        <p:spPr>
          <a:xfrm>
            <a:off x="1416916" y="1679929"/>
            <a:ext cx="1462441" cy="1043672"/>
          </a:xfrm>
          <a:prstGeom prst="roundRect">
            <a:avLst/>
          </a:prstGeom>
          <a:solidFill>
            <a:srgbClr val="DAE4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核定補助款</a:t>
            </a: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40%</a:t>
            </a:r>
            <a:endParaRPr lang="zh-TW" altLang="en-US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1A1F0656-2CF9-867C-2342-2928481771D4}"/>
              </a:ext>
            </a:extLst>
          </p:cNvPr>
          <p:cNvSpPr/>
          <p:nvPr/>
        </p:nvSpPr>
        <p:spPr>
          <a:xfrm>
            <a:off x="2963803" y="1679929"/>
            <a:ext cx="3714556" cy="1043672"/>
          </a:xfrm>
          <a:prstGeom prst="roundRect">
            <a:avLst/>
          </a:prstGeom>
          <a:solidFill>
            <a:srgbClr val="F0F7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完成計畫、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場培力、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次輔導、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場實地訪視、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場成果發表會、成果審查及經費核銷；依實際可核銷金額撥付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11258C4-6532-CE04-A586-8EAC09901280}"/>
              </a:ext>
            </a:extLst>
          </p:cNvPr>
          <p:cNvSpPr txBox="1"/>
          <p:nvPr/>
        </p:nvSpPr>
        <p:spPr>
          <a:xfrm>
            <a:off x="556157" y="2839032"/>
            <a:ext cx="604967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TW" altLang="zh-TW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受補助者應於七個月計畫期程結束後</a:t>
            </a:r>
            <a:r>
              <a:rPr lang="en-US" altLang="zh-TW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zh-TW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日內，檢具</a:t>
            </a:r>
            <a:r>
              <a:rPr lang="zh-TW" altLang="en-US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簡章中所列出知應備文件使得辦理第二期款請款</a:t>
            </a:r>
            <a:endParaRPr lang="en-US" altLang="zh-TW" sz="16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TW" altLang="zh-TW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本中心得依審查需要要求補充、說明或提供原件查驗</a:t>
            </a:r>
            <a:endParaRPr lang="en-US" altLang="zh-TW" sz="16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6CC33D5-F75F-EB89-E05F-D7D569A91146}"/>
              </a:ext>
            </a:extLst>
          </p:cNvPr>
          <p:cNvSpPr txBox="1"/>
          <p:nvPr/>
        </p:nvSpPr>
        <p:spPr>
          <a:xfrm>
            <a:off x="503595" y="3959142"/>
            <a:ext cx="60020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400" b="1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核銷重要提醒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20F661E-B211-477C-E29A-73C6433C6B89}"/>
              </a:ext>
            </a:extLst>
          </p:cNvPr>
          <p:cNvSpPr txBox="1"/>
          <p:nvPr/>
        </p:nvSpPr>
        <p:spPr>
          <a:xfrm>
            <a:off x="576470" y="4437854"/>
            <a:ext cx="6040248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補助款及自籌款之憑證買受人或抬頭均應為受補助公司或商業</a:t>
            </a:r>
            <a:endParaRPr lang="en-US" altLang="zh-TW" sz="16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補助款原始憑證與自籌款憑證影本應分別依核定會計科目排序、編號及成冊</a:t>
            </a:r>
            <a:endParaRPr lang="en-US" altLang="zh-TW" sz="16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E924228-301B-9927-5BDB-995E7787B81C}"/>
              </a:ext>
            </a:extLst>
          </p:cNvPr>
          <p:cNvSpPr txBox="1"/>
          <p:nvPr/>
        </p:nvSpPr>
        <p:spPr>
          <a:xfrm>
            <a:off x="2405744" y="5362842"/>
            <a:ext cx="42109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憑證內容、品名與付款事實應清楚可辨，且不得重複向其他機關申請補助</a:t>
            </a:r>
            <a:endParaRPr lang="en-US" altLang="zh-TW" sz="16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A98C3B54-8695-26FD-E15F-4B0921F50A74}"/>
              </a:ext>
            </a:extLst>
          </p:cNvPr>
          <p:cNvCxnSpPr>
            <a:cxnSpLocks/>
          </p:cNvCxnSpPr>
          <p:nvPr/>
        </p:nvCxnSpPr>
        <p:spPr>
          <a:xfrm>
            <a:off x="2579914" y="4189975"/>
            <a:ext cx="3992233" cy="0"/>
          </a:xfrm>
          <a:prstGeom prst="line">
            <a:avLst/>
          </a:prstGeom>
          <a:ln>
            <a:solidFill>
              <a:srgbClr val="1334E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454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C234B506-BEF7-8FAB-0C64-B2138780D5B4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A9760333-4A75-8BB0-1F77-38AB581496CC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1410EC28-DF59-891E-89CC-6F35548D86A9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共同核銷原則</a:t>
              </a:r>
              <a:endPara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273CD37E-C771-2A1B-5254-B0E4A12A7AC2}"/>
              </a:ext>
            </a:extLst>
          </p:cNvPr>
          <p:cNvSpPr txBox="1"/>
          <p:nvPr/>
        </p:nvSpPr>
        <p:spPr>
          <a:xfrm>
            <a:off x="593223" y="1651890"/>
            <a:ext cx="6012866" cy="3830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6000"/>
              </a:lnSpc>
              <a:spcBef>
                <a:spcPts val="600"/>
              </a:spcBef>
              <a:buFont typeface="Wingdings" panose="05000000000000000000" pitchFamily="2" charset="2"/>
              <a:buChar char="p"/>
              <a:tabLst>
                <a:tab pos="457200" algn="l"/>
              </a:tabLst>
            </a:pPr>
            <a:r>
              <a:rPr lang="zh-TW" altLang="zh-TW" sz="18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受補助者應設置專帳或可清楚辨識之會計紀錄，補助款及自籌款之支出均應取得合法原始憑證，並依本中心核銷規定妥善保存</a:t>
            </a:r>
            <a:endParaRPr lang="zh-TW" altLang="zh-TW" sz="16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 algn="just">
              <a:lnSpc>
                <a:spcPct val="116000"/>
              </a:lnSpc>
              <a:spcBef>
                <a:spcPts val="600"/>
              </a:spcBef>
              <a:buFont typeface="Wingdings" panose="05000000000000000000" pitchFamily="2" charset="2"/>
              <a:buChar char="p"/>
              <a:tabLst>
                <a:tab pos="457200" algn="l"/>
              </a:tabLst>
            </a:pPr>
            <a:r>
              <a:rPr lang="zh-TW" altLang="zh-TW" sz="18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第二期款以本中心審定之實際可核銷金額扣除第一期已撥款後撥付；如第一期已撥金額超過審定補助額，受補助者應於通知期限內繳回差額</a:t>
            </a:r>
            <a:endParaRPr lang="zh-TW" altLang="zh-TW" sz="16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 algn="just">
              <a:lnSpc>
                <a:spcPct val="116000"/>
              </a:lnSpc>
              <a:spcBef>
                <a:spcPts val="600"/>
              </a:spcBef>
              <a:buFont typeface="Wingdings" panose="05000000000000000000" pitchFamily="2" charset="2"/>
              <a:buChar char="p"/>
              <a:tabLst>
                <a:tab pos="457200" algn="l"/>
              </a:tabLst>
            </a:pPr>
            <a:r>
              <a:rPr lang="zh-TW" altLang="zh-TW" sz="18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未依限完成結案者，應於期限屆滿前提出展延申請；未經同意逾期者，本中心得不予核銷、停止撥款或追回已撥款項</a:t>
            </a:r>
            <a:endParaRPr lang="zh-TW" altLang="zh-TW" sz="16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 algn="just">
              <a:lnSpc>
                <a:spcPct val="116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p"/>
              <a:tabLst>
                <a:tab pos="457200" algn="l"/>
              </a:tabLst>
            </a:pPr>
            <a:r>
              <a:rPr lang="zh-TW" altLang="zh-TW" sz="18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涉及政府採購法或其他法令規定者，受補助者應依相關規定辦理</a:t>
            </a:r>
            <a:endParaRPr lang="zh-TW" altLang="zh-TW" sz="16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704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48F29A1F-EB56-4B7F-EA7C-06722CA378A3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BE26CEED-D976-9E65-92F2-D78B244E7F4B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FF39F38D-DFB4-A50C-005D-3845341F67AA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計畫介紹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9" name="文字方塊 8">
            <a:extLst>
              <a:ext uri="{FF2B5EF4-FFF2-40B4-BE49-F238E27FC236}">
                <a16:creationId xmlns:a16="http://schemas.microsoft.com/office/drawing/2014/main" id="{D52ED675-A5A1-6E7C-7E7F-77156B9EDECD}"/>
              </a:ext>
            </a:extLst>
          </p:cNvPr>
          <p:cNvSpPr txBox="1"/>
          <p:nvPr/>
        </p:nvSpPr>
        <p:spPr>
          <a:xfrm>
            <a:off x="576470" y="1652430"/>
            <a:ext cx="5985460" cy="2240485"/>
          </a:xfrm>
          <a:prstGeom prst="rect">
            <a:avLst/>
          </a:prstGeom>
          <a:noFill/>
        </p:spPr>
        <p:txBody>
          <a:bodyPr wrap="square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TW" altLang="zh-TW" sz="2400" spc="-15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協助青年事業進行</a:t>
            </a:r>
            <a:r>
              <a:rPr lang="zh-TW" altLang="zh-TW" sz="2400" b="1" spc="-15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產品、服務、品牌及營運模式升級</a:t>
            </a:r>
            <a:r>
              <a:rPr lang="zh-TW" altLang="en-US" sz="2400" spc="-15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。</a:t>
            </a:r>
            <a:r>
              <a:rPr lang="zh-TW" altLang="zh-TW" sz="2400" spc="-15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透過</a:t>
            </a:r>
            <a:r>
              <a:rPr lang="zh-TW" altLang="zh-TW" sz="2400" b="1" spc="-15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資金支持、專業輔導</a:t>
            </a:r>
            <a:r>
              <a:rPr lang="zh-TW" altLang="zh-TW" sz="2400" spc="-15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，促進青年留鄉、返鄉及進鄉創業，</a:t>
            </a:r>
            <a:r>
              <a:rPr lang="zh-TW" altLang="zh-TW" sz="2400" b="1" spc="-150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帶動在地就業、產業韌性與地方經濟發展</a:t>
            </a:r>
            <a:r>
              <a:rPr lang="zh-TW" altLang="zh-TW" sz="2400" spc="-15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。</a:t>
            </a:r>
            <a:endParaRPr lang="zh-TW" altLang="en-US" sz="2400" spc="-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72297DA7-C62B-49B2-4749-E5D8A0E1D7E0}"/>
              </a:ext>
            </a:extLst>
          </p:cNvPr>
          <p:cNvGrpSpPr/>
          <p:nvPr/>
        </p:nvGrpSpPr>
        <p:grpSpPr>
          <a:xfrm>
            <a:off x="685508" y="4081112"/>
            <a:ext cx="2695574" cy="1309034"/>
            <a:chOff x="637383" y="3683000"/>
            <a:chExt cx="2695574" cy="1498600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E9EB6021-7BDE-7B0E-2891-E9E6031924DF}"/>
                </a:ext>
              </a:extLst>
            </p:cNvPr>
            <p:cNvSpPr/>
            <p:nvPr/>
          </p:nvSpPr>
          <p:spPr>
            <a:xfrm>
              <a:off x="637383" y="3683000"/>
              <a:ext cx="2695574" cy="1498600"/>
            </a:xfrm>
            <a:custGeom>
              <a:avLst/>
              <a:gdLst>
                <a:gd name="connsiteX0" fmla="*/ 0 w 2695574"/>
                <a:gd name="connsiteY0" fmla="*/ 249772 h 1498600"/>
                <a:gd name="connsiteX1" fmla="*/ 249772 w 2695574"/>
                <a:gd name="connsiteY1" fmla="*/ 0 h 1498600"/>
                <a:gd name="connsiteX2" fmla="*/ 754859 w 2695574"/>
                <a:gd name="connsiteY2" fmla="*/ 0 h 1498600"/>
                <a:gd name="connsiteX3" fmla="*/ 1237986 w 2695574"/>
                <a:gd name="connsiteY3" fmla="*/ 0 h 1498600"/>
                <a:gd name="connsiteX4" fmla="*/ 1786993 w 2695574"/>
                <a:gd name="connsiteY4" fmla="*/ 0 h 1498600"/>
                <a:gd name="connsiteX5" fmla="*/ 2445802 w 2695574"/>
                <a:gd name="connsiteY5" fmla="*/ 0 h 1498600"/>
                <a:gd name="connsiteX6" fmla="*/ 2695574 w 2695574"/>
                <a:gd name="connsiteY6" fmla="*/ 249772 h 1498600"/>
                <a:gd name="connsiteX7" fmla="*/ 2695574 w 2695574"/>
                <a:gd name="connsiteY7" fmla="*/ 719328 h 1498600"/>
                <a:gd name="connsiteX8" fmla="*/ 2695574 w 2695574"/>
                <a:gd name="connsiteY8" fmla="*/ 1248828 h 1498600"/>
                <a:gd name="connsiteX9" fmla="*/ 2445802 w 2695574"/>
                <a:gd name="connsiteY9" fmla="*/ 1498600 h 1498600"/>
                <a:gd name="connsiteX10" fmla="*/ 1940715 w 2695574"/>
                <a:gd name="connsiteY10" fmla="*/ 1498600 h 1498600"/>
                <a:gd name="connsiteX11" fmla="*/ 1347787 w 2695574"/>
                <a:gd name="connsiteY11" fmla="*/ 1498600 h 1498600"/>
                <a:gd name="connsiteX12" fmla="*/ 864660 w 2695574"/>
                <a:gd name="connsiteY12" fmla="*/ 1498600 h 1498600"/>
                <a:gd name="connsiteX13" fmla="*/ 249772 w 2695574"/>
                <a:gd name="connsiteY13" fmla="*/ 1498600 h 1498600"/>
                <a:gd name="connsiteX14" fmla="*/ 0 w 2695574"/>
                <a:gd name="connsiteY14" fmla="*/ 1248828 h 1498600"/>
                <a:gd name="connsiteX15" fmla="*/ 0 w 2695574"/>
                <a:gd name="connsiteY15" fmla="*/ 729319 h 1498600"/>
                <a:gd name="connsiteX16" fmla="*/ 0 w 2695574"/>
                <a:gd name="connsiteY16" fmla="*/ 249772 h 149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95574" h="1498600" extrusionOk="0">
                  <a:moveTo>
                    <a:pt x="0" y="249772"/>
                  </a:moveTo>
                  <a:cubicBezTo>
                    <a:pt x="16637" y="111957"/>
                    <a:pt x="108941" y="-3460"/>
                    <a:pt x="249772" y="0"/>
                  </a:cubicBezTo>
                  <a:cubicBezTo>
                    <a:pt x="392376" y="-23493"/>
                    <a:pt x="642893" y="29079"/>
                    <a:pt x="754859" y="0"/>
                  </a:cubicBezTo>
                  <a:cubicBezTo>
                    <a:pt x="866825" y="-29079"/>
                    <a:pt x="1034860" y="32999"/>
                    <a:pt x="1237986" y="0"/>
                  </a:cubicBezTo>
                  <a:cubicBezTo>
                    <a:pt x="1441112" y="-32999"/>
                    <a:pt x="1655234" y="16406"/>
                    <a:pt x="1786993" y="0"/>
                  </a:cubicBezTo>
                  <a:cubicBezTo>
                    <a:pt x="1918752" y="-16406"/>
                    <a:pt x="2120130" y="47457"/>
                    <a:pt x="2445802" y="0"/>
                  </a:cubicBezTo>
                  <a:cubicBezTo>
                    <a:pt x="2563077" y="-5405"/>
                    <a:pt x="2702420" y="113365"/>
                    <a:pt x="2695574" y="249772"/>
                  </a:cubicBezTo>
                  <a:cubicBezTo>
                    <a:pt x="2734238" y="353462"/>
                    <a:pt x="2664760" y="577825"/>
                    <a:pt x="2695574" y="719328"/>
                  </a:cubicBezTo>
                  <a:cubicBezTo>
                    <a:pt x="2726388" y="860831"/>
                    <a:pt x="2672791" y="1040675"/>
                    <a:pt x="2695574" y="1248828"/>
                  </a:cubicBezTo>
                  <a:cubicBezTo>
                    <a:pt x="2697546" y="1381692"/>
                    <a:pt x="2601428" y="1473720"/>
                    <a:pt x="2445802" y="1498600"/>
                  </a:cubicBezTo>
                  <a:cubicBezTo>
                    <a:pt x="2242175" y="1506180"/>
                    <a:pt x="2162799" y="1474558"/>
                    <a:pt x="1940715" y="1498600"/>
                  </a:cubicBezTo>
                  <a:cubicBezTo>
                    <a:pt x="1718631" y="1522642"/>
                    <a:pt x="1534027" y="1468198"/>
                    <a:pt x="1347787" y="1498600"/>
                  </a:cubicBezTo>
                  <a:cubicBezTo>
                    <a:pt x="1161547" y="1529002"/>
                    <a:pt x="977714" y="1485323"/>
                    <a:pt x="864660" y="1498600"/>
                  </a:cubicBezTo>
                  <a:cubicBezTo>
                    <a:pt x="751606" y="1511877"/>
                    <a:pt x="515867" y="1453025"/>
                    <a:pt x="249772" y="1498600"/>
                  </a:cubicBezTo>
                  <a:cubicBezTo>
                    <a:pt x="114012" y="1495040"/>
                    <a:pt x="-6485" y="1403284"/>
                    <a:pt x="0" y="1248828"/>
                  </a:cubicBezTo>
                  <a:cubicBezTo>
                    <a:pt x="-21960" y="1021545"/>
                    <a:pt x="58119" y="985415"/>
                    <a:pt x="0" y="729319"/>
                  </a:cubicBezTo>
                  <a:cubicBezTo>
                    <a:pt x="-58119" y="473223"/>
                    <a:pt x="27367" y="453846"/>
                    <a:pt x="0" y="249772"/>
                  </a:cubicBezTo>
                  <a:close/>
                </a:path>
              </a:pathLst>
            </a:custGeom>
            <a:noFill/>
            <a:ln w="38100">
              <a:solidFill>
                <a:srgbClr val="73FAF6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65878900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20000"/>
                </a:lnSpc>
              </a:pPr>
              <a:endPara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6CB13385-DCCF-2CF6-AD70-1D504132A38B}"/>
                </a:ext>
              </a:extLst>
            </p:cNvPr>
            <p:cNvSpPr/>
            <p:nvPr/>
          </p:nvSpPr>
          <p:spPr>
            <a:xfrm>
              <a:off x="760485" y="3795770"/>
              <a:ext cx="2428875" cy="1272353"/>
            </a:xfrm>
            <a:prstGeom prst="roundRect">
              <a:avLst/>
            </a:prstGeom>
            <a:solidFill>
              <a:srgbClr val="73FA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每案最高補助</a:t>
              </a:r>
              <a:endParaRPr lang="en-US" altLang="zh-TW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新台幣</a:t>
              </a:r>
              <a:r>
                <a:rPr lang="en-US" altLang="zh-TW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r>
                <a:rPr lang="zh-TW" altLang="en-US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E6D9E8F9-0664-5628-B8D4-058A885CC4A2}"/>
              </a:ext>
            </a:extLst>
          </p:cNvPr>
          <p:cNvGrpSpPr/>
          <p:nvPr/>
        </p:nvGrpSpPr>
        <p:grpSpPr>
          <a:xfrm>
            <a:off x="3704273" y="4081112"/>
            <a:ext cx="2695574" cy="1309034"/>
            <a:chOff x="3866356" y="3683000"/>
            <a:chExt cx="2695574" cy="1498600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6C3BAB96-A5EC-4413-465C-D426B5E93186}"/>
                </a:ext>
              </a:extLst>
            </p:cNvPr>
            <p:cNvSpPr/>
            <p:nvPr/>
          </p:nvSpPr>
          <p:spPr>
            <a:xfrm>
              <a:off x="4009953" y="3795769"/>
              <a:ext cx="2428875" cy="1272353"/>
            </a:xfrm>
            <a:prstGeom prst="roundRect">
              <a:avLst/>
            </a:prstGeom>
            <a:solidFill>
              <a:srgbClr val="F0F7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自籌款</a:t>
              </a:r>
              <a:r>
                <a:rPr lang="en-US" altLang="zh-TW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30%</a:t>
              </a:r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46283D94-C16A-1BA1-0561-D03D2E4A7552}"/>
                </a:ext>
              </a:extLst>
            </p:cNvPr>
            <p:cNvSpPr/>
            <p:nvPr/>
          </p:nvSpPr>
          <p:spPr>
            <a:xfrm>
              <a:off x="3866356" y="3683000"/>
              <a:ext cx="2695574" cy="1498600"/>
            </a:xfrm>
            <a:custGeom>
              <a:avLst/>
              <a:gdLst>
                <a:gd name="connsiteX0" fmla="*/ 0 w 2695574"/>
                <a:gd name="connsiteY0" fmla="*/ 249772 h 1498600"/>
                <a:gd name="connsiteX1" fmla="*/ 249772 w 2695574"/>
                <a:gd name="connsiteY1" fmla="*/ 0 h 1498600"/>
                <a:gd name="connsiteX2" fmla="*/ 754859 w 2695574"/>
                <a:gd name="connsiteY2" fmla="*/ 0 h 1498600"/>
                <a:gd name="connsiteX3" fmla="*/ 1237986 w 2695574"/>
                <a:gd name="connsiteY3" fmla="*/ 0 h 1498600"/>
                <a:gd name="connsiteX4" fmla="*/ 1786993 w 2695574"/>
                <a:gd name="connsiteY4" fmla="*/ 0 h 1498600"/>
                <a:gd name="connsiteX5" fmla="*/ 2445802 w 2695574"/>
                <a:gd name="connsiteY5" fmla="*/ 0 h 1498600"/>
                <a:gd name="connsiteX6" fmla="*/ 2695574 w 2695574"/>
                <a:gd name="connsiteY6" fmla="*/ 249772 h 1498600"/>
                <a:gd name="connsiteX7" fmla="*/ 2695574 w 2695574"/>
                <a:gd name="connsiteY7" fmla="*/ 719328 h 1498600"/>
                <a:gd name="connsiteX8" fmla="*/ 2695574 w 2695574"/>
                <a:gd name="connsiteY8" fmla="*/ 1248828 h 1498600"/>
                <a:gd name="connsiteX9" fmla="*/ 2445802 w 2695574"/>
                <a:gd name="connsiteY9" fmla="*/ 1498600 h 1498600"/>
                <a:gd name="connsiteX10" fmla="*/ 1940715 w 2695574"/>
                <a:gd name="connsiteY10" fmla="*/ 1498600 h 1498600"/>
                <a:gd name="connsiteX11" fmla="*/ 1347787 w 2695574"/>
                <a:gd name="connsiteY11" fmla="*/ 1498600 h 1498600"/>
                <a:gd name="connsiteX12" fmla="*/ 864660 w 2695574"/>
                <a:gd name="connsiteY12" fmla="*/ 1498600 h 1498600"/>
                <a:gd name="connsiteX13" fmla="*/ 249772 w 2695574"/>
                <a:gd name="connsiteY13" fmla="*/ 1498600 h 1498600"/>
                <a:gd name="connsiteX14" fmla="*/ 0 w 2695574"/>
                <a:gd name="connsiteY14" fmla="*/ 1248828 h 1498600"/>
                <a:gd name="connsiteX15" fmla="*/ 0 w 2695574"/>
                <a:gd name="connsiteY15" fmla="*/ 729319 h 1498600"/>
                <a:gd name="connsiteX16" fmla="*/ 0 w 2695574"/>
                <a:gd name="connsiteY16" fmla="*/ 249772 h 149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95574" h="1498600" extrusionOk="0">
                  <a:moveTo>
                    <a:pt x="0" y="249772"/>
                  </a:moveTo>
                  <a:cubicBezTo>
                    <a:pt x="16637" y="111957"/>
                    <a:pt x="108941" y="-3460"/>
                    <a:pt x="249772" y="0"/>
                  </a:cubicBezTo>
                  <a:cubicBezTo>
                    <a:pt x="392376" y="-23493"/>
                    <a:pt x="642893" y="29079"/>
                    <a:pt x="754859" y="0"/>
                  </a:cubicBezTo>
                  <a:cubicBezTo>
                    <a:pt x="866825" y="-29079"/>
                    <a:pt x="1034860" y="32999"/>
                    <a:pt x="1237986" y="0"/>
                  </a:cubicBezTo>
                  <a:cubicBezTo>
                    <a:pt x="1441112" y="-32999"/>
                    <a:pt x="1655234" y="16406"/>
                    <a:pt x="1786993" y="0"/>
                  </a:cubicBezTo>
                  <a:cubicBezTo>
                    <a:pt x="1918752" y="-16406"/>
                    <a:pt x="2120130" y="47457"/>
                    <a:pt x="2445802" y="0"/>
                  </a:cubicBezTo>
                  <a:cubicBezTo>
                    <a:pt x="2563077" y="-5405"/>
                    <a:pt x="2702420" y="113365"/>
                    <a:pt x="2695574" y="249772"/>
                  </a:cubicBezTo>
                  <a:cubicBezTo>
                    <a:pt x="2734238" y="353462"/>
                    <a:pt x="2664760" y="577825"/>
                    <a:pt x="2695574" y="719328"/>
                  </a:cubicBezTo>
                  <a:cubicBezTo>
                    <a:pt x="2726388" y="860831"/>
                    <a:pt x="2672791" y="1040675"/>
                    <a:pt x="2695574" y="1248828"/>
                  </a:cubicBezTo>
                  <a:cubicBezTo>
                    <a:pt x="2697546" y="1381692"/>
                    <a:pt x="2601428" y="1473720"/>
                    <a:pt x="2445802" y="1498600"/>
                  </a:cubicBezTo>
                  <a:cubicBezTo>
                    <a:pt x="2242175" y="1506180"/>
                    <a:pt x="2162799" y="1474558"/>
                    <a:pt x="1940715" y="1498600"/>
                  </a:cubicBezTo>
                  <a:cubicBezTo>
                    <a:pt x="1718631" y="1522642"/>
                    <a:pt x="1534027" y="1468198"/>
                    <a:pt x="1347787" y="1498600"/>
                  </a:cubicBezTo>
                  <a:cubicBezTo>
                    <a:pt x="1161547" y="1529002"/>
                    <a:pt x="977714" y="1485323"/>
                    <a:pt x="864660" y="1498600"/>
                  </a:cubicBezTo>
                  <a:cubicBezTo>
                    <a:pt x="751606" y="1511877"/>
                    <a:pt x="515867" y="1453025"/>
                    <a:pt x="249772" y="1498600"/>
                  </a:cubicBezTo>
                  <a:cubicBezTo>
                    <a:pt x="114012" y="1495040"/>
                    <a:pt x="-6485" y="1403284"/>
                    <a:pt x="0" y="1248828"/>
                  </a:cubicBezTo>
                  <a:cubicBezTo>
                    <a:pt x="-21960" y="1021545"/>
                    <a:pt x="58119" y="985415"/>
                    <a:pt x="0" y="729319"/>
                  </a:cubicBezTo>
                  <a:cubicBezTo>
                    <a:pt x="-58119" y="473223"/>
                    <a:pt x="27367" y="453846"/>
                    <a:pt x="0" y="249772"/>
                  </a:cubicBezTo>
                  <a:close/>
                </a:path>
              </a:pathLst>
            </a:custGeom>
            <a:noFill/>
            <a:ln w="38100">
              <a:solidFill>
                <a:srgbClr val="C0F69B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65878900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20000"/>
                </a:lnSpc>
              </a:pPr>
              <a:endPara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4C65156-2143-C124-B523-B85DB922A159}"/>
              </a:ext>
            </a:extLst>
          </p:cNvPr>
          <p:cNvSpPr txBox="1"/>
          <p:nvPr/>
        </p:nvSpPr>
        <p:spPr>
          <a:xfrm>
            <a:off x="2961480" y="5724967"/>
            <a:ext cx="36004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核定補助金額得低於申請金額；獲補助者應依核定金額及審查意見修正計畫內容與經費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4238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6093A55E-E8C6-A176-1EAC-2D07E1C205C9}"/>
              </a:ext>
            </a:extLst>
          </p:cNvPr>
          <p:cNvGrpSpPr/>
          <p:nvPr/>
        </p:nvGrpSpPr>
        <p:grpSpPr>
          <a:xfrm>
            <a:off x="576470" y="584057"/>
            <a:ext cx="3157330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657B2050-8D42-F451-D0A4-70D0A21CC0EB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1FA69DBF-741F-02B1-75D6-5CA686B353BF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期中查核與訪視</a:t>
              </a:r>
              <a:endPara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BF36910D-C35F-8CA3-DCF3-1D3814F63765}"/>
              </a:ext>
            </a:extLst>
          </p:cNvPr>
          <p:cNvSpPr txBox="1"/>
          <p:nvPr/>
        </p:nvSpPr>
        <p:spPr>
          <a:xfrm>
            <a:off x="576470" y="1578557"/>
            <a:ext cx="62202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20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本中心得於計畫執行第</a:t>
            </a:r>
            <a:r>
              <a:rPr lang="en-US" altLang="zh-TW" sz="20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3</a:t>
            </a:r>
            <a:r>
              <a:rPr lang="zh-TW" altLang="zh-TW" sz="20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至第</a:t>
            </a:r>
            <a:r>
              <a:rPr lang="en-US" altLang="zh-TW" sz="20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4</a:t>
            </a:r>
            <a:r>
              <a:rPr lang="zh-TW" altLang="zh-TW" sz="20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個月辦理訪視查核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3DF9BCA2-E133-07A4-6834-1FF89A8B9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4207"/>
              </p:ext>
            </p:extLst>
          </p:nvPr>
        </p:nvGraphicFramePr>
        <p:xfrm>
          <a:off x="553416" y="1978667"/>
          <a:ext cx="6069427" cy="2131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3607">
                  <a:extLst>
                    <a:ext uri="{9D8B030D-6E8A-4147-A177-3AD203B41FA5}">
                      <a16:colId xmlns:a16="http://schemas.microsoft.com/office/drawing/2014/main" val="506740124"/>
                    </a:ext>
                  </a:extLst>
                </a:gridCol>
                <a:gridCol w="1414130">
                  <a:extLst>
                    <a:ext uri="{9D8B030D-6E8A-4147-A177-3AD203B41FA5}">
                      <a16:colId xmlns:a16="http://schemas.microsoft.com/office/drawing/2014/main" val="104174649"/>
                    </a:ext>
                  </a:extLst>
                </a:gridCol>
                <a:gridCol w="3241690">
                  <a:extLst>
                    <a:ext uri="{9D8B030D-6E8A-4147-A177-3AD203B41FA5}">
                      <a16:colId xmlns:a16="http://schemas.microsoft.com/office/drawing/2014/main" val="612430359"/>
                    </a:ext>
                  </a:extLst>
                </a:gridCol>
              </a:tblGrid>
              <a:tr h="35804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進度達成率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執行認定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處理方式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130361"/>
                  </a:ext>
                </a:extLst>
              </a:tr>
              <a:tr h="35804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80%以上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執行正常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持續執行；本中心得提出精進建議。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051271"/>
                  </a:ext>
                </a:extLst>
              </a:tr>
              <a:tr h="70766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60%以上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未滿80%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應予改善</a:t>
                      </a:r>
                      <a:endParaRPr lang="zh-TW" sz="1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限期提出改善計畫並追蹤複查；必要時暫緩與未完成事項相關之後續撥款。</a:t>
                      </a:r>
                      <a:endParaRPr lang="zh-TW" sz="12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rgbClr val="1334E3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080101"/>
                  </a:ext>
                </a:extLst>
              </a:tr>
              <a:tr h="70766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未滿60%</a:t>
                      </a:r>
                      <a:endParaRPr lang="zh-TW" sz="12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執行狀況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不佳</a:t>
                      </a:r>
                      <a:endParaRPr lang="zh-TW" sz="12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暫停後續撥款，限期改善並辦理複查；未改善者得部分或全部廢止補助。</a:t>
                      </a:r>
                      <a:endParaRPr lang="zh-TW" sz="12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0" marR="7620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447243"/>
                  </a:ext>
                </a:extLst>
              </a:tr>
            </a:tbl>
          </a:graphicData>
        </a:graphic>
      </p:graphicFrame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D2F2589-4243-F48D-6DEA-DD833116B9A9}"/>
              </a:ext>
            </a:extLst>
          </p:cNvPr>
          <p:cNvSpPr/>
          <p:nvPr/>
        </p:nvSpPr>
        <p:spPr>
          <a:xfrm>
            <a:off x="553416" y="4279823"/>
            <a:ext cx="1910511" cy="1047090"/>
          </a:xfrm>
          <a:prstGeom prst="roundRect">
            <a:avLst>
              <a:gd name="adj" fmla="val 10506"/>
            </a:avLst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TW" altLang="zh-TW" sz="14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有</a:t>
            </a:r>
            <a:r>
              <a:rPr lang="zh-TW" altLang="en-US" sz="14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右方</a:t>
            </a:r>
            <a:r>
              <a:rPr lang="zh-TW" altLang="zh-TW" sz="14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情形之一者，得不受前項比率限制，認定為執行狀況不佳</a:t>
            </a:r>
            <a:endParaRPr lang="en-US" altLang="zh-TW" sz="1400" b="1" dirty="0"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A41A610-14BD-8DD1-2221-F52AED634A8A}"/>
              </a:ext>
            </a:extLst>
          </p:cNvPr>
          <p:cNvSpPr/>
          <p:nvPr/>
        </p:nvSpPr>
        <p:spPr>
          <a:xfrm>
            <a:off x="3063340" y="4279822"/>
            <a:ext cx="1545383" cy="560953"/>
          </a:xfrm>
          <a:prstGeom prst="roundRect">
            <a:avLst>
              <a:gd name="adj" fmla="val 10506"/>
            </a:avLst>
          </a:prstGeom>
          <a:solidFill>
            <a:srgbClr val="C04F15">
              <a:alpha val="74118"/>
            </a:srgbClr>
          </a:solidFill>
          <a:ln w="28575">
            <a:noFill/>
            <a:prstDash val="sysDot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主要里程碑</a:t>
            </a:r>
            <a:endParaRPr lang="en-US" altLang="zh-TW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algn="ctr"/>
            <a:r>
              <a:rPr lang="zh-TW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逾期</a:t>
            </a:r>
            <a:r>
              <a:rPr lang="en-US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15</a:t>
            </a:r>
            <a:r>
              <a:rPr lang="zh-TW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日以上</a:t>
            </a:r>
            <a:endParaRPr lang="en-US" altLang="zh-TW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10EA31CE-E3B8-D43C-CBF6-C3C865345C4F}"/>
              </a:ext>
            </a:extLst>
          </p:cNvPr>
          <p:cNvSpPr/>
          <p:nvPr/>
        </p:nvSpPr>
        <p:spPr>
          <a:xfrm>
            <a:off x="4666879" y="4902505"/>
            <a:ext cx="1955963" cy="560952"/>
          </a:xfrm>
          <a:prstGeom prst="roundRect">
            <a:avLst>
              <a:gd name="adj" fmla="val 10506"/>
            </a:avLst>
          </a:prstGeom>
          <a:solidFill>
            <a:srgbClr val="C04F15">
              <a:alpha val="74118"/>
            </a:srgbClr>
          </a:solidFill>
          <a:ln w="28575">
            <a:noFill/>
            <a:prstDash val="sysDot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無故未參加輔導</a:t>
            </a:r>
            <a:br>
              <a:rPr lang="en-US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或拒絕訪視</a:t>
            </a:r>
            <a:endParaRPr lang="en-US" altLang="zh-TW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90C8149E-24C2-48FD-52CE-C36E96A5E320}"/>
              </a:ext>
            </a:extLst>
          </p:cNvPr>
          <p:cNvSpPr/>
          <p:nvPr/>
        </p:nvSpPr>
        <p:spPr>
          <a:xfrm>
            <a:off x="3063340" y="4902506"/>
            <a:ext cx="1545383" cy="560952"/>
          </a:xfrm>
          <a:prstGeom prst="roundRect">
            <a:avLst>
              <a:gd name="adj" fmla="val 10506"/>
            </a:avLst>
          </a:prstGeom>
          <a:solidFill>
            <a:srgbClr val="C04F15">
              <a:alpha val="83922"/>
            </a:srgbClr>
          </a:solidFill>
          <a:ln w="28575">
            <a:noFill/>
            <a:prstDash val="sysDot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成果品質經通知仍無法驗收</a:t>
            </a:r>
            <a:endParaRPr lang="en-US" altLang="zh-TW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B15B0ED0-5B67-A306-989C-626B4CFC1837}"/>
              </a:ext>
            </a:extLst>
          </p:cNvPr>
          <p:cNvSpPr/>
          <p:nvPr/>
        </p:nvSpPr>
        <p:spPr>
          <a:xfrm>
            <a:off x="4666880" y="4279822"/>
            <a:ext cx="1955963" cy="560953"/>
          </a:xfrm>
          <a:prstGeom prst="roundRect">
            <a:avLst>
              <a:gd name="adj" fmla="val 10506"/>
            </a:avLst>
          </a:prstGeom>
          <a:solidFill>
            <a:srgbClr val="C04F15">
              <a:alpha val="83922"/>
            </a:srgbClr>
          </a:solidFill>
          <a:ln w="28575">
            <a:noFill/>
            <a:prstDash val="sysDot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經客觀評估已無法於核定期程內完成</a:t>
            </a:r>
            <a:endParaRPr lang="en-US" altLang="zh-TW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B59D16F5-A9DF-F2EB-40D8-C70A2AE76360}"/>
              </a:ext>
            </a:extLst>
          </p:cNvPr>
          <p:cNvSpPr/>
          <p:nvPr/>
        </p:nvSpPr>
        <p:spPr>
          <a:xfrm>
            <a:off x="3063340" y="5523122"/>
            <a:ext cx="3559502" cy="560952"/>
          </a:xfrm>
          <a:prstGeom prst="roundRect">
            <a:avLst>
              <a:gd name="adj" fmla="val 10506"/>
            </a:avLst>
          </a:prstGeom>
          <a:solidFill>
            <a:srgbClr val="C04F15">
              <a:alpha val="81961"/>
            </a:srgbClr>
          </a:solidFill>
          <a:ln w="28575">
            <a:noFill/>
            <a:prstDash val="sysDot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有其他重大違反核定計畫、核定函或契約之情形</a:t>
            </a:r>
            <a:endParaRPr lang="en-US" altLang="zh-TW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6B2F6E6E-8546-7F6F-E3C4-921EFDD31C70}"/>
              </a:ext>
            </a:extLst>
          </p:cNvPr>
          <p:cNvSpPr txBox="1"/>
          <p:nvPr/>
        </p:nvSpPr>
        <p:spPr>
          <a:xfrm>
            <a:off x="3003445" y="6094707"/>
            <a:ext cx="36193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en-US" sz="11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備註：</a:t>
            </a:r>
            <a:r>
              <a:rPr lang="zh-TW" altLang="zh-TW" sz="11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經費執行率顯著落後得作為輔助判斷，但不得單獨作為終止或廢止補助之依據</a:t>
            </a:r>
            <a:endParaRPr lang="zh-TW" altLang="en-US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箭號: 向右 22">
            <a:extLst>
              <a:ext uri="{FF2B5EF4-FFF2-40B4-BE49-F238E27FC236}">
                <a16:creationId xmlns:a16="http://schemas.microsoft.com/office/drawing/2014/main" id="{60F2EFCF-44A0-69CE-9A9A-C84B2CED77FD}"/>
              </a:ext>
            </a:extLst>
          </p:cNvPr>
          <p:cNvSpPr/>
          <p:nvPr/>
        </p:nvSpPr>
        <p:spPr>
          <a:xfrm>
            <a:off x="2521800" y="4585656"/>
            <a:ext cx="539518" cy="516903"/>
          </a:xfrm>
          <a:prstGeom prst="rightArrow">
            <a:avLst>
              <a:gd name="adj1" fmla="val 50000"/>
              <a:gd name="adj2" fmla="val 4142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6055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C5992525-A26A-72B6-0EAA-49A9485CB73D}"/>
              </a:ext>
            </a:extLst>
          </p:cNvPr>
          <p:cNvGrpSpPr/>
          <p:nvPr/>
        </p:nvGrpSpPr>
        <p:grpSpPr>
          <a:xfrm>
            <a:off x="576470" y="584057"/>
            <a:ext cx="324441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4F933159-C790-299C-C03D-D454B6E4B103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A0211D2F-07C1-9897-AEC7-5AF8F77346F5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限期改善與陳述</a:t>
              </a:r>
              <a:endPara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83B33721-5861-A3BF-CF40-C9BD90CEB257}"/>
              </a:ext>
            </a:extLst>
          </p:cNvPr>
          <p:cNvSpPr txBox="1"/>
          <p:nvPr/>
        </p:nvSpPr>
        <p:spPr>
          <a:xfrm>
            <a:off x="576470" y="1643873"/>
            <a:ext cx="6031159" cy="3747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zh-TW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本中心應以書面載明查核事實、認定依據、應改善事項、改善標準及期限。受補助者應於通知送達</a:t>
            </a:r>
            <a:r>
              <a:rPr lang="zh-TW" altLang="zh-TW" sz="17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次日起</a:t>
            </a:r>
            <a:r>
              <a:rPr lang="en-US" altLang="zh-TW" sz="17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10</a:t>
            </a:r>
            <a:r>
              <a:rPr lang="zh-TW" altLang="zh-TW" sz="17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個工作日內</a:t>
            </a:r>
            <a:r>
              <a:rPr lang="zh-TW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提出改善計畫，並於本中心指定之</a:t>
            </a:r>
            <a:r>
              <a:rPr lang="en-US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15</a:t>
            </a:r>
            <a:r>
              <a:rPr lang="zh-TW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日至</a:t>
            </a:r>
            <a:r>
              <a:rPr lang="en-US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30</a:t>
            </a:r>
            <a:r>
              <a:rPr lang="zh-TW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日內完成改善及接受複查</a:t>
            </a:r>
            <a:endParaRPr lang="en-US" altLang="zh-TW" sz="17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zh-TW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複查達成率</a:t>
            </a:r>
            <a:r>
              <a:rPr lang="zh-TW" altLang="zh-TW" sz="17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達</a:t>
            </a:r>
            <a:r>
              <a:rPr lang="en-US" altLang="zh-TW" sz="17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80%</a:t>
            </a:r>
            <a:r>
              <a:rPr lang="zh-TW" altLang="zh-TW" sz="17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以上</a:t>
            </a:r>
            <a:r>
              <a:rPr lang="zh-TW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或已完成指定改善事項者，得恢復後續撥款</a:t>
            </a:r>
            <a:endParaRPr lang="en-US" altLang="zh-TW" sz="17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zh-TW" altLang="zh-TW" sz="17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未達</a:t>
            </a:r>
            <a:r>
              <a:rPr lang="en-US" altLang="zh-TW" sz="17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60%</a:t>
            </a:r>
            <a:r>
              <a:rPr lang="zh-TW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或未完成重大改善事項者，本中心得部分或全部廢止補助並辦理結算及追繳</a:t>
            </a:r>
            <a:endParaRPr lang="en-US" altLang="zh-TW" sz="17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zh-TW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作成部分或全部廢止及追繳決定前，除法令另有規定、情況急迫或為防止損害擴大外，應給予受補助者陳述意見之機會</a:t>
            </a:r>
            <a:endParaRPr lang="zh-TW" altLang="zh-TW" sz="17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DAA83DD-5177-6B8F-E84F-67A7C44B7802}"/>
              </a:ext>
            </a:extLst>
          </p:cNvPr>
          <p:cNvSpPr txBox="1"/>
          <p:nvPr/>
        </p:nvSpPr>
        <p:spPr>
          <a:xfrm>
            <a:off x="2492830" y="4938784"/>
            <a:ext cx="4114800" cy="1763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endParaRPr lang="en-US" altLang="zh-TW" sz="17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zh-TW" altLang="zh-TW" sz="17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涉及虛偽申請、偽造憑證、重複補助、挪用補助款或拒絕查核等重大違規嫌疑者，本中心得先暫停未撥款項</a:t>
            </a:r>
            <a:endParaRPr lang="zh-TW" altLang="zh-TW" sz="17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kumimoji="1" lang="zh-TW" altLang="en-US" sz="1700" dirty="0"/>
          </a:p>
        </p:txBody>
      </p:sp>
    </p:spTree>
    <p:extLst>
      <p:ext uri="{BB962C8B-B14F-4D97-AF65-F5344CB8AC3E}">
        <p14:creationId xmlns:p14="http://schemas.microsoft.com/office/powerpoint/2010/main" val="2747568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1CCAC8BD-19CD-20D8-E451-359685AC3852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B961A976-FDCD-58ED-9707-A5BD1A8DB406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509090F0-1B53-0DFE-F48D-661CCB7F899B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主動申請終止</a:t>
              </a:r>
              <a:endPara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95767BCF-4D89-5B75-5A20-35FA25F838BA}"/>
              </a:ext>
            </a:extLst>
          </p:cNvPr>
          <p:cNvSpPr txBox="1"/>
          <p:nvPr/>
        </p:nvSpPr>
        <p:spPr>
          <a:xfrm>
            <a:off x="605452" y="1699950"/>
            <a:ext cx="6017214" cy="353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受補助者因營運調整、團隊異動、不可抗力或其他原因無法繼續執行者，應於計畫期程</a:t>
            </a:r>
            <a:r>
              <a:rPr lang="zh-TW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屆滿前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</a:t>
            </a: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書面</a:t>
            </a: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申請終止</a:t>
            </a:r>
            <a:endParaRPr lang="en-US" altLang="zh-TW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</a:t>
            </a: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檢附終止理由、預定終止日、已完成之內容與成果佐證、截至終止日之經費收支結算及憑證、財產或設備處理情形及預計繳回款項</a:t>
            </a:r>
            <a:endParaRPr lang="en-US" altLang="zh-TW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終止自本中心書面同意之日起生效；未經同意自行停止執行者，仍依執行狀況不佳及違約規定辦理</a:t>
            </a:r>
            <a:endParaRPr lang="en-US" altLang="zh-TW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終止生效後不再撥付未撥款項</a:t>
            </a:r>
            <a:endParaRPr lang="zh-TW" altLang="en-US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6812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EBBCD0E5-0492-D86C-4338-25350628170E}"/>
              </a:ext>
            </a:extLst>
          </p:cNvPr>
          <p:cNvGrpSpPr/>
          <p:nvPr/>
        </p:nvGrpSpPr>
        <p:grpSpPr>
          <a:xfrm>
            <a:off x="576469" y="584057"/>
            <a:ext cx="4332988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7C9BB675-6221-2587-D648-E6BDEF5CFB03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5575F063-5385-F17B-FF05-60C06334E23B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2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終止、廢止及補助款結算</a:t>
              </a:r>
              <a:endParaRPr lang="en-US" altLang="zh-TW" sz="3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ACEC4F4D-4523-D0F8-33EA-6F952E865592}"/>
              </a:ext>
            </a:extLst>
          </p:cNvPr>
          <p:cNvSpPr txBox="1"/>
          <p:nvPr/>
        </p:nvSpPr>
        <p:spPr>
          <a:xfrm>
            <a:off x="576470" y="1653394"/>
            <a:ext cx="60937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因受補助者主動終止、可歸責事由終止或部分廢止時，除本須知另有應全部追繳之規定外，應依實際合格支出、核定補助比例及已完成里程碑重新核定可認列補助額，不以「扣款」方式逕行處理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D156A22C-69DE-8AFC-B957-B7DAEDBD3FDD}"/>
              </a:ext>
            </a:extLst>
          </p:cNvPr>
          <p:cNvSpPr/>
          <p:nvPr/>
        </p:nvSpPr>
        <p:spPr>
          <a:xfrm>
            <a:off x="638110" y="2634065"/>
            <a:ext cx="6004875" cy="2569305"/>
          </a:xfrm>
          <a:prstGeom prst="roundRect">
            <a:avLst>
              <a:gd name="adj" fmla="val 5875"/>
            </a:avLst>
          </a:prstGeom>
          <a:solidFill>
            <a:srgbClr val="1334E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"/>
              </a:spcAft>
            </a:pPr>
            <a:endParaRPr lang="en-US" altLang="zh-TW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15000"/>
              </a:lnSpc>
              <a:spcAft>
                <a:spcPts val="100"/>
              </a:spcAft>
            </a:pP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可認列補助額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= </a:t>
            </a: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下列四者之最低金額</a:t>
            </a:r>
            <a:endParaRPr lang="en-US" altLang="zh-TW" sz="1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15000"/>
              </a:lnSpc>
              <a:spcAft>
                <a:spcPts val="100"/>
              </a:spcAft>
            </a:pP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TW" altLang="zh-TW" sz="18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實際合格之補助款支出</a:t>
            </a:r>
            <a:endParaRPr lang="en-US" altLang="zh-TW" sz="18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15000"/>
              </a:lnSpc>
              <a:spcAft>
                <a:spcPts val="100"/>
              </a:spcAft>
            </a:pP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TW" altLang="zh-TW" sz="18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實際合格總經費</a:t>
            </a:r>
            <a:r>
              <a:rPr lang="en-US" altLang="zh-TW" sz="18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zh-TW" altLang="zh-TW" sz="18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核定補助比例</a:t>
            </a:r>
            <a:endParaRPr lang="en-US" altLang="zh-TW" sz="18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15000"/>
              </a:lnSpc>
              <a:spcAft>
                <a:spcPts val="100"/>
              </a:spcAft>
            </a:pP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TW" altLang="zh-TW" sz="18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核定補助額</a:t>
            </a:r>
            <a:r>
              <a:rPr lang="en-US" altLang="zh-TW" sz="18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zh-TW" altLang="zh-TW" sz="18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里程碑實際完成率</a:t>
            </a:r>
            <a:endParaRPr lang="en-US" altLang="zh-TW" sz="18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15000"/>
              </a:lnSpc>
              <a:spcAft>
                <a:spcPts val="100"/>
              </a:spcAft>
            </a:pP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TW" altLang="zh-TW" sz="18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已撥付補助款。</a:t>
            </a:r>
            <a:endParaRPr lang="en-US" altLang="zh-TW" sz="18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15000"/>
              </a:lnSpc>
              <a:spcAft>
                <a:spcPts val="100"/>
              </a:spcAft>
            </a:pPr>
            <a:r>
              <a:rPr lang="en-US" altLang="zh-TW" sz="18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應繳回金額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= </a:t>
            </a:r>
            <a:r>
              <a:rPr lang="en-US" altLang="zh-TW" sz="18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已撥付補助款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- </a:t>
            </a:r>
            <a:r>
              <a:rPr lang="en-US" altLang="zh-TW" sz="18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可認列補助額</a:t>
            </a:r>
            <a:r>
              <a: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BE14437-03B8-9452-3A17-4B796643C9D7}"/>
              </a:ext>
            </a:extLst>
          </p:cNvPr>
          <p:cNvSpPr txBox="1"/>
          <p:nvPr/>
        </p:nvSpPr>
        <p:spPr>
          <a:xfrm>
            <a:off x="2939143" y="5324220"/>
            <a:ext cx="3731038" cy="1091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zh-TW" sz="11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因天災、重大事故、法令變更或其他不可歸責於受補助者之事由致無法執行者，應優先辦理計畫變更或展延</a:t>
            </a:r>
            <a:endParaRPr lang="en-US" altLang="zh-TW" sz="11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171450" indent="-1714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zh-TW" sz="11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虛偽申請、偽造或變造憑證、重複補助、補助款挪作他用等重大違規者，本中心得依情節不予認列相關支出，並部分或全部撤銷或廢止補助及追繳已撥款項</a:t>
            </a:r>
            <a:endParaRPr lang="zh-TW" altLang="en-US" sz="1100" dirty="0"/>
          </a:p>
        </p:txBody>
      </p:sp>
      <p:sp>
        <p:nvSpPr>
          <p:cNvPr id="5" name="五邊形 4">
            <a:extLst>
              <a:ext uri="{FF2B5EF4-FFF2-40B4-BE49-F238E27FC236}">
                <a16:creationId xmlns:a16="http://schemas.microsoft.com/office/drawing/2014/main" id="{F1E01591-F34E-19EE-88B1-8E4C87F2E94B}"/>
              </a:ext>
            </a:extLst>
          </p:cNvPr>
          <p:cNvSpPr/>
          <p:nvPr/>
        </p:nvSpPr>
        <p:spPr>
          <a:xfrm>
            <a:off x="556328" y="2513839"/>
            <a:ext cx="1759970" cy="501504"/>
          </a:xfrm>
          <a:prstGeom prst="homePlate">
            <a:avLst/>
          </a:prstGeom>
          <a:solidFill>
            <a:srgbClr val="133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｜</a:t>
            </a:r>
            <a:r>
              <a:rPr lang="zh-TW" altLang="zh-TW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結算公式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｜</a:t>
            </a:r>
            <a:endParaRPr lang="en-US" altLang="zh-TW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68654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EB1E4E8D-EB52-0516-AA60-153F26982A68}"/>
              </a:ext>
            </a:extLst>
          </p:cNvPr>
          <p:cNvGrpSpPr/>
          <p:nvPr/>
        </p:nvGrpSpPr>
        <p:grpSpPr>
          <a:xfrm>
            <a:off x="576469" y="584057"/>
            <a:ext cx="4393959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FB7091B1-62CA-CA64-529A-6E40C19C826D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2DE8EA07-5B79-0097-8DD7-9BC0470B65D7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2800" b="1" dirty="0">
                  <a:solidFill>
                    <a:srgbClr val="17233A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輔導、訪查與成果追蹤</a:t>
              </a:r>
              <a:endParaRPr lang="en-US" altLang="zh-TW" sz="4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E69FB14A-9505-203F-0CB4-41AA083DC0CB}"/>
              </a:ext>
            </a:extLst>
          </p:cNvPr>
          <p:cNvGrpSpPr/>
          <p:nvPr/>
        </p:nvGrpSpPr>
        <p:grpSpPr>
          <a:xfrm>
            <a:off x="348344" y="1719494"/>
            <a:ext cx="6531556" cy="1685503"/>
            <a:chOff x="348344" y="1630917"/>
            <a:chExt cx="6531556" cy="1685503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BCE78F0F-396E-34D2-62D3-1849BDBFB5C6}"/>
                </a:ext>
              </a:extLst>
            </p:cNvPr>
            <p:cNvSpPr/>
            <p:nvPr/>
          </p:nvSpPr>
          <p:spPr>
            <a:xfrm>
              <a:off x="348344" y="1630917"/>
              <a:ext cx="6509653" cy="1685503"/>
            </a:xfrm>
            <a:prstGeom prst="roundRect">
              <a:avLst>
                <a:gd name="adj" fmla="val 0"/>
              </a:avLst>
            </a:prstGeom>
            <a:solidFill>
              <a:srgbClr val="1334E3">
                <a:alpha val="60000"/>
              </a:srgbClr>
            </a:solidFill>
            <a:ln w="28575">
              <a:noFill/>
              <a:prstDash val="solid"/>
              <a:extLst>
                <a:ext uri="{C807C97D-BFC1-408E-A445-0C87EB9F89A2}">
                  <ask:lineSketchStyleProps xmlns:ask="http://schemas.microsoft.com/office/drawing/2018/sketchyshapes" xmlns="" sd="1562320323">
                    <a:custGeom>
                      <a:avLst/>
                      <a:gdLst>
                        <a:gd name="connsiteX0" fmla="*/ 0 w 2463161"/>
                        <a:gd name="connsiteY0" fmla="*/ 74199 h 1154841"/>
                        <a:gd name="connsiteX1" fmla="*/ 74199 w 2463161"/>
                        <a:gd name="connsiteY1" fmla="*/ 0 h 1154841"/>
                        <a:gd name="connsiteX2" fmla="*/ 583447 w 2463161"/>
                        <a:gd name="connsiteY2" fmla="*/ 0 h 1154841"/>
                        <a:gd name="connsiteX3" fmla="*/ 1092695 w 2463161"/>
                        <a:gd name="connsiteY3" fmla="*/ 0 h 1154841"/>
                        <a:gd name="connsiteX4" fmla="*/ 1717681 w 2463161"/>
                        <a:gd name="connsiteY4" fmla="*/ 0 h 1154841"/>
                        <a:gd name="connsiteX5" fmla="*/ 2388962 w 2463161"/>
                        <a:gd name="connsiteY5" fmla="*/ 0 h 1154841"/>
                        <a:gd name="connsiteX6" fmla="*/ 2463161 w 2463161"/>
                        <a:gd name="connsiteY6" fmla="*/ 74199 h 1154841"/>
                        <a:gd name="connsiteX7" fmla="*/ 2463161 w 2463161"/>
                        <a:gd name="connsiteY7" fmla="*/ 587485 h 1154841"/>
                        <a:gd name="connsiteX8" fmla="*/ 2463161 w 2463161"/>
                        <a:gd name="connsiteY8" fmla="*/ 1080642 h 1154841"/>
                        <a:gd name="connsiteX9" fmla="*/ 2388962 w 2463161"/>
                        <a:gd name="connsiteY9" fmla="*/ 1154841 h 1154841"/>
                        <a:gd name="connsiteX10" fmla="*/ 1833419 w 2463161"/>
                        <a:gd name="connsiteY10" fmla="*/ 1154841 h 1154841"/>
                        <a:gd name="connsiteX11" fmla="*/ 1208433 w 2463161"/>
                        <a:gd name="connsiteY11" fmla="*/ 1154841 h 1154841"/>
                        <a:gd name="connsiteX12" fmla="*/ 583447 w 2463161"/>
                        <a:gd name="connsiteY12" fmla="*/ 1154841 h 1154841"/>
                        <a:gd name="connsiteX13" fmla="*/ 74199 w 2463161"/>
                        <a:gd name="connsiteY13" fmla="*/ 1154841 h 1154841"/>
                        <a:gd name="connsiteX14" fmla="*/ 0 w 2463161"/>
                        <a:gd name="connsiteY14" fmla="*/ 1080642 h 1154841"/>
                        <a:gd name="connsiteX15" fmla="*/ 0 w 2463161"/>
                        <a:gd name="connsiteY15" fmla="*/ 597549 h 1154841"/>
                        <a:gd name="connsiteX16" fmla="*/ 0 w 2463161"/>
                        <a:gd name="connsiteY16" fmla="*/ 74199 h 11548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463161" h="1154841" extrusionOk="0">
                          <a:moveTo>
                            <a:pt x="0" y="74199"/>
                          </a:moveTo>
                          <a:cubicBezTo>
                            <a:pt x="-9150" y="27809"/>
                            <a:pt x="36006" y="-1798"/>
                            <a:pt x="74199" y="0"/>
                          </a:cubicBezTo>
                          <a:cubicBezTo>
                            <a:pt x="262756" y="-35145"/>
                            <a:pt x="340654" y="55700"/>
                            <a:pt x="583447" y="0"/>
                          </a:cubicBezTo>
                          <a:cubicBezTo>
                            <a:pt x="826240" y="-55700"/>
                            <a:pt x="888398" y="47799"/>
                            <a:pt x="1092695" y="0"/>
                          </a:cubicBezTo>
                          <a:cubicBezTo>
                            <a:pt x="1296992" y="-47799"/>
                            <a:pt x="1555782" y="57225"/>
                            <a:pt x="1717681" y="0"/>
                          </a:cubicBezTo>
                          <a:cubicBezTo>
                            <a:pt x="1879580" y="-57225"/>
                            <a:pt x="2187817" y="18767"/>
                            <a:pt x="2388962" y="0"/>
                          </a:cubicBezTo>
                          <a:cubicBezTo>
                            <a:pt x="2428090" y="1646"/>
                            <a:pt x="2457744" y="35022"/>
                            <a:pt x="2463161" y="74199"/>
                          </a:cubicBezTo>
                          <a:cubicBezTo>
                            <a:pt x="2490565" y="221301"/>
                            <a:pt x="2449639" y="468446"/>
                            <a:pt x="2463161" y="587485"/>
                          </a:cubicBezTo>
                          <a:cubicBezTo>
                            <a:pt x="2476683" y="706524"/>
                            <a:pt x="2415813" y="925224"/>
                            <a:pt x="2463161" y="1080642"/>
                          </a:cubicBezTo>
                          <a:cubicBezTo>
                            <a:pt x="2461018" y="1119665"/>
                            <a:pt x="2432890" y="1149592"/>
                            <a:pt x="2388962" y="1154841"/>
                          </a:cubicBezTo>
                          <a:cubicBezTo>
                            <a:pt x="2234296" y="1192977"/>
                            <a:pt x="1968358" y="1098611"/>
                            <a:pt x="1833419" y="1154841"/>
                          </a:cubicBezTo>
                          <a:cubicBezTo>
                            <a:pt x="1698480" y="1211071"/>
                            <a:pt x="1519326" y="1113135"/>
                            <a:pt x="1208433" y="1154841"/>
                          </a:cubicBezTo>
                          <a:cubicBezTo>
                            <a:pt x="897540" y="1196547"/>
                            <a:pt x="822422" y="1142486"/>
                            <a:pt x="583447" y="1154841"/>
                          </a:cubicBezTo>
                          <a:cubicBezTo>
                            <a:pt x="344472" y="1167196"/>
                            <a:pt x="181112" y="1151250"/>
                            <a:pt x="74199" y="1154841"/>
                          </a:cubicBezTo>
                          <a:cubicBezTo>
                            <a:pt x="32855" y="1157700"/>
                            <a:pt x="8805" y="1129535"/>
                            <a:pt x="0" y="1080642"/>
                          </a:cubicBezTo>
                          <a:cubicBezTo>
                            <a:pt x="-39006" y="900525"/>
                            <a:pt x="37094" y="743408"/>
                            <a:pt x="0" y="597549"/>
                          </a:cubicBezTo>
                          <a:cubicBezTo>
                            <a:pt x="-37094" y="451690"/>
                            <a:pt x="58568" y="282368"/>
                            <a:pt x="0" y="7419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</p:txBody>
        </p:sp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E58156F4-61F0-0DDC-36D6-FA1663424B7E}"/>
                </a:ext>
              </a:extLst>
            </p:cNvPr>
            <p:cNvSpPr/>
            <p:nvPr/>
          </p:nvSpPr>
          <p:spPr>
            <a:xfrm>
              <a:off x="516837" y="1633084"/>
              <a:ext cx="592454" cy="1683336"/>
            </a:xfrm>
            <a:prstGeom prst="roundRect">
              <a:avLst>
                <a:gd name="adj" fmla="val 0"/>
              </a:avLst>
            </a:prstGeom>
            <a:solidFill>
              <a:srgbClr val="1334E3"/>
            </a:solidFill>
            <a:ln w="28575">
              <a:noFill/>
              <a:prstDash val="sysDash"/>
              <a:extLst>
                <a:ext uri="{C807C97D-BFC1-408E-A445-0C87EB9F89A2}">
                  <ask:lineSketchStyleProps xmlns:ask="http://schemas.microsoft.com/office/drawing/2018/sketchyshapes" xmlns="" sd="1562320323">
                    <a:custGeom>
                      <a:avLst/>
                      <a:gdLst>
                        <a:gd name="connsiteX0" fmla="*/ 0 w 2463161"/>
                        <a:gd name="connsiteY0" fmla="*/ 74199 h 1154841"/>
                        <a:gd name="connsiteX1" fmla="*/ 74199 w 2463161"/>
                        <a:gd name="connsiteY1" fmla="*/ 0 h 1154841"/>
                        <a:gd name="connsiteX2" fmla="*/ 583447 w 2463161"/>
                        <a:gd name="connsiteY2" fmla="*/ 0 h 1154841"/>
                        <a:gd name="connsiteX3" fmla="*/ 1092695 w 2463161"/>
                        <a:gd name="connsiteY3" fmla="*/ 0 h 1154841"/>
                        <a:gd name="connsiteX4" fmla="*/ 1717681 w 2463161"/>
                        <a:gd name="connsiteY4" fmla="*/ 0 h 1154841"/>
                        <a:gd name="connsiteX5" fmla="*/ 2388962 w 2463161"/>
                        <a:gd name="connsiteY5" fmla="*/ 0 h 1154841"/>
                        <a:gd name="connsiteX6" fmla="*/ 2463161 w 2463161"/>
                        <a:gd name="connsiteY6" fmla="*/ 74199 h 1154841"/>
                        <a:gd name="connsiteX7" fmla="*/ 2463161 w 2463161"/>
                        <a:gd name="connsiteY7" fmla="*/ 587485 h 1154841"/>
                        <a:gd name="connsiteX8" fmla="*/ 2463161 w 2463161"/>
                        <a:gd name="connsiteY8" fmla="*/ 1080642 h 1154841"/>
                        <a:gd name="connsiteX9" fmla="*/ 2388962 w 2463161"/>
                        <a:gd name="connsiteY9" fmla="*/ 1154841 h 1154841"/>
                        <a:gd name="connsiteX10" fmla="*/ 1833419 w 2463161"/>
                        <a:gd name="connsiteY10" fmla="*/ 1154841 h 1154841"/>
                        <a:gd name="connsiteX11" fmla="*/ 1208433 w 2463161"/>
                        <a:gd name="connsiteY11" fmla="*/ 1154841 h 1154841"/>
                        <a:gd name="connsiteX12" fmla="*/ 583447 w 2463161"/>
                        <a:gd name="connsiteY12" fmla="*/ 1154841 h 1154841"/>
                        <a:gd name="connsiteX13" fmla="*/ 74199 w 2463161"/>
                        <a:gd name="connsiteY13" fmla="*/ 1154841 h 1154841"/>
                        <a:gd name="connsiteX14" fmla="*/ 0 w 2463161"/>
                        <a:gd name="connsiteY14" fmla="*/ 1080642 h 1154841"/>
                        <a:gd name="connsiteX15" fmla="*/ 0 w 2463161"/>
                        <a:gd name="connsiteY15" fmla="*/ 597549 h 1154841"/>
                        <a:gd name="connsiteX16" fmla="*/ 0 w 2463161"/>
                        <a:gd name="connsiteY16" fmla="*/ 74199 h 11548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463161" h="1154841" extrusionOk="0">
                          <a:moveTo>
                            <a:pt x="0" y="74199"/>
                          </a:moveTo>
                          <a:cubicBezTo>
                            <a:pt x="-9150" y="27809"/>
                            <a:pt x="36006" y="-1798"/>
                            <a:pt x="74199" y="0"/>
                          </a:cubicBezTo>
                          <a:cubicBezTo>
                            <a:pt x="262756" y="-35145"/>
                            <a:pt x="340654" y="55700"/>
                            <a:pt x="583447" y="0"/>
                          </a:cubicBezTo>
                          <a:cubicBezTo>
                            <a:pt x="826240" y="-55700"/>
                            <a:pt x="888398" y="47799"/>
                            <a:pt x="1092695" y="0"/>
                          </a:cubicBezTo>
                          <a:cubicBezTo>
                            <a:pt x="1296992" y="-47799"/>
                            <a:pt x="1555782" y="57225"/>
                            <a:pt x="1717681" y="0"/>
                          </a:cubicBezTo>
                          <a:cubicBezTo>
                            <a:pt x="1879580" y="-57225"/>
                            <a:pt x="2187817" y="18767"/>
                            <a:pt x="2388962" y="0"/>
                          </a:cubicBezTo>
                          <a:cubicBezTo>
                            <a:pt x="2428090" y="1646"/>
                            <a:pt x="2457744" y="35022"/>
                            <a:pt x="2463161" y="74199"/>
                          </a:cubicBezTo>
                          <a:cubicBezTo>
                            <a:pt x="2490565" y="221301"/>
                            <a:pt x="2449639" y="468446"/>
                            <a:pt x="2463161" y="587485"/>
                          </a:cubicBezTo>
                          <a:cubicBezTo>
                            <a:pt x="2476683" y="706524"/>
                            <a:pt x="2415813" y="925224"/>
                            <a:pt x="2463161" y="1080642"/>
                          </a:cubicBezTo>
                          <a:cubicBezTo>
                            <a:pt x="2461018" y="1119665"/>
                            <a:pt x="2432890" y="1149592"/>
                            <a:pt x="2388962" y="1154841"/>
                          </a:cubicBezTo>
                          <a:cubicBezTo>
                            <a:pt x="2234296" y="1192977"/>
                            <a:pt x="1968358" y="1098611"/>
                            <a:pt x="1833419" y="1154841"/>
                          </a:cubicBezTo>
                          <a:cubicBezTo>
                            <a:pt x="1698480" y="1211071"/>
                            <a:pt x="1519326" y="1113135"/>
                            <a:pt x="1208433" y="1154841"/>
                          </a:cubicBezTo>
                          <a:cubicBezTo>
                            <a:pt x="897540" y="1196547"/>
                            <a:pt x="822422" y="1142486"/>
                            <a:pt x="583447" y="1154841"/>
                          </a:cubicBezTo>
                          <a:cubicBezTo>
                            <a:pt x="344472" y="1167196"/>
                            <a:pt x="181112" y="1151250"/>
                            <a:pt x="74199" y="1154841"/>
                          </a:cubicBezTo>
                          <a:cubicBezTo>
                            <a:pt x="32855" y="1157700"/>
                            <a:pt x="8805" y="1129535"/>
                            <a:pt x="0" y="1080642"/>
                          </a:cubicBezTo>
                          <a:cubicBezTo>
                            <a:pt x="-39006" y="900525"/>
                            <a:pt x="37094" y="743408"/>
                            <a:pt x="0" y="597549"/>
                          </a:cubicBezTo>
                          <a:cubicBezTo>
                            <a:pt x="-37094" y="451690"/>
                            <a:pt x="58568" y="282368"/>
                            <a:pt x="0" y="7419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執行期間</a:t>
              </a:r>
              <a:endPara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36F5587A-D812-C173-F5F6-B2F6F30B2AAE}"/>
                </a:ext>
              </a:extLst>
            </p:cNvPr>
            <p:cNvSpPr/>
            <p:nvPr/>
          </p:nvSpPr>
          <p:spPr>
            <a:xfrm>
              <a:off x="1350811" y="1781958"/>
              <a:ext cx="1584000" cy="648000"/>
            </a:xfrm>
            <a:prstGeom prst="roundRect">
              <a:avLst>
                <a:gd name="adj" fmla="val 10506"/>
              </a:avLst>
            </a:prstGeom>
            <a:noFill/>
            <a:ln w="28575">
              <a:solidFill>
                <a:srgbClr val="1334E3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1562320323">
                    <a:custGeom>
                      <a:avLst/>
                      <a:gdLst>
                        <a:gd name="connsiteX0" fmla="*/ 0 w 2463161"/>
                        <a:gd name="connsiteY0" fmla="*/ 74199 h 1154841"/>
                        <a:gd name="connsiteX1" fmla="*/ 74199 w 2463161"/>
                        <a:gd name="connsiteY1" fmla="*/ 0 h 1154841"/>
                        <a:gd name="connsiteX2" fmla="*/ 583447 w 2463161"/>
                        <a:gd name="connsiteY2" fmla="*/ 0 h 1154841"/>
                        <a:gd name="connsiteX3" fmla="*/ 1092695 w 2463161"/>
                        <a:gd name="connsiteY3" fmla="*/ 0 h 1154841"/>
                        <a:gd name="connsiteX4" fmla="*/ 1717681 w 2463161"/>
                        <a:gd name="connsiteY4" fmla="*/ 0 h 1154841"/>
                        <a:gd name="connsiteX5" fmla="*/ 2388962 w 2463161"/>
                        <a:gd name="connsiteY5" fmla="*/ 0 h 1154841"/>
                        <a:gd name="connsiteX6" fmla="*/ 2463161 w 2463161"/>
                        <a:gd name="connsiteY6" fmla="*/ 74199 h 1154841"/>
                        <a:gd name="connsiteX7" fmla="*/ 2463161 w 2463161"/>
                        <a:gd name="connsiteY7" fmla="*/ 587485 h 1154841"/>
                        <a:gd name="connsiteX8" fmla="*/ 2463161 w 2463161"/>
                        <a:gd name="connsiteY8" fmla="*/ 1080642 h 1154841"/>
                        <a:gd name="connsiteX9" fmla="*/ 2388962 w 2463161"/>
                        <a:gd name="connsiteY9" fmla="*/ 1154841 h 1154841"/>
                        <a:gd name="connsiteX10" fmla="*/ 1833419 w 2463161"/>
                        <a:gd name="connsiteY10" fmla="*/ 1154841 h 1154841"/>
                        <a:gd name="connsiteX11" fmla="*/ 1208433 w 2463161"/>
                        <a:gd name="connsiteY11" fmla="*/ 1154841 h 1154841"/>
                        <a:gd name="connsiteX12" fmla="*/ 583447 w 2463161"/>
                        <a:gd name="connsiteY12" fmla="*/ 1154841 h 1154841"/>
                        <a:gd name="connsiteX13" fmla="*/ 74199 w 2463161"/>
                        <a:gd name="connsiteY13" fmla="*/ 1154841 h 1154841"/>
                        <a:gd name="connsiteX14" fmla="*/ 0 w 2463161"/>
                        <a:gd name="connsiteY14" fmla="*/ 1080642 h 1154841"/>
                        <a:gd name="connsiteX15" fmla="*/ 0 w 2463161"/>
                        <a:gd name="connsiteY15" fmla="*/ 597549 h 1154841"/>
                        <a:gd name="connsiteX16" fmla="*/ 0 w 2463161"/>
                        <a:gd name="connsiteY16" fmla="*/ 74199 h 11548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463161" h="1154841" extrusionOk="0">
                          <a:moveTo>
                            <a:pt x="0" y="74199"/>
                          </a:moveTo>
                          <a:cubicBezTo>
                            <a:pt x="-9150" y="27809"/>
                            <a:pt x="36006" y="-1798"/>
                            <a:pt x="74199" y="0"/>
                          </a:cubicBezTo>
                          <a:cubicBezTo>
                            <a:pt x="262756" y="-35145"/>
                            <a:pt x="340654" y="55700"/>
                            <a:pt x="583447" y="0"/>
                          </a:cubicBezTo>
                          <a:cubicBezTo>
                            <a:pt x="826240" y="-55700"/>
                            <a:pt x="888398" y="47799"/>
                            <a:pt x="1092695" y="0"/>
                          </a:cubicBezTo>
                          <a:cubicBezTo>
                            <a:pt x="1296992" y="-47799"/>
                            <a:pt x="1555782" y="57225"/>
                            <a:pt x="1717681" y="0"/>
                          </a:cubicBezTo>
                          <a:cubicBezTo>
                            <a:pt x="1879580" y="-57225"/>
                            <a:pt x="2187817" y="18767"/>
                            <a:pt x="2388962" y="0"/>
                          </a:cubicBezTo>
                          <a:cubicBezTo>
                            <a:pt x="2428090" y="1646"/>
                            <a:pt x="2457744" y="35022"/>
                            <a:pt x="2463161" y="74199"/>
                          </a:cubicBezTo>
                          <a:cubicBezTo>
                            <a:pt x="2490565" y="221301"/>
                            <a:pt x="2449639" y="468446"/>
                            <a:pt x="2463161" y="587485"/>
                          </a:cubicBezTo>
                          <a:cubicBezTo>
                            <a:pt x="2476683" y="706524"/>
                            <a:pt x="2415813" y="925224"/>
                            <a:pt x="2463161" y="1080642"/>
                          </a:cubicBezTo>
                          <a:cubicBezTo>
                            <a:pt x="2461018" y="1119665"/>
                            <a:pt x="2432890" y="1149592"/>
                            <a:pt x="2388962" y="1154841"/>
                          </a:cubicBezTo>
                          <a:cubicBezTo>
                            <a:pt x="2234296" y="1192977"/>
                            <a:pt x="1968358" y="1098611"/>
                            <a:pt x="1833419" y="1154841"/>
                          </a:cubicBezTo>
                          <a:cubicBezTo>
                            <a:pt x="1698480" y="1211071"/>
                            <a:pt x="1519326" y="1113135"/>
                            <a:pt x="1208433" y="1154841"/>
                          </a:cubicBezTo>
                          <a:cubicBezTo>
                            <a:pt x="897540" y="1196547"/>
                            <a:pt x="822422" y="1142486"/>
                            <a:pt x="583447" y="1154841"/>
                          </a:cubicBezTo>
                          <a:cubicBezTo>
                            <a:pt x="344472" y="1167196"/>
                            <a:pt x="181112" y="1151250"/>
                            <a:pt x="74199" y="1154841"/>
                          </a:cubicBezTo>
                          <a:cubicBezTo>
                            <a:pt x="32855" y="1157700"/>
                            <a:pt x="8805" y="1129535"/>
                            <a:pt x="0" y="1080642"/>
                          </a:cubicBezTo>
                          <a:cubicBezTo>
                            <a:pt x="-39006" y="900525"/>
                            <a:pt x="37094" y="743408"/>
                            <a:pt x="0" y="597549"/>
                          </a:cubicBezTo>
                          <a:cubicBezTo>
                            <a:pt x="-37094" y="451690"/>
                            <a:pt x="58568" y="282368"/>
                            <a:pt x="0" y="7419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至少</a:t>
              </a:r>
              <a:r>
                <a:rPr lang="en-US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3</a:t>
              </a:r>
              <a:r>
                <a:rPr lang="zh-TW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場培力工作坊</a:t>
              </a:r>
              <a:endPara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</p:txBody>
        </p:sp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5BEB3B27-F34E-C4BF-019A-2DFDE5191EFC}"/>
                </a:ext>
              </a:extLst>
            </p:cNvPr>
            <p:cNvSpPr/>
            <p:nvPr/>
          </p:nvSpPr>
          <p:spPr>
            <a:xfrm>
              <a:off x="3057361" y="1781958"/>
              <a:ext cx="1584000" cy="648000"/>
            </a:xfrm>
            <a:prstGeom prst="roundRect">
              <a:avLst>
                <a:gd name="adj" fmla="val 10506"/>
              </a:avLst>
            </a:prstGeom>
            <a:noFill/>
            <a:ln w="28575">
              <a:solidFill>
                <a:srgbClr val="1334E3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1562320323">
                    <a:custGeom>
                      <a:avLst/>
                      <a:gdLst>
                        <a:gd name="connsiteX0" fmla="*/ 0 w 2463161"/>
                        <a:gd name="connsiteY0" fmla="*/ 74199 h 1154841"/>
                        <a:gd name="connsiteX1" fmla="*/ 74199 w 2463161"/>
                        <a:gd name="connsiteY1" fmla="*/ 0 h 1154841"/>
                        <a:gd name="connsiteX2" fmla="*/ 583447 w 2463161"/>
                        <a:gd name="connsiteY2" fmla="*/ 0 h 1154841"/>
                        <a:gd name="connsiteX3" fmla="*/ 1092695 w 2463161"/>
                        <a:gd name="connsiteY3" fmla="*/ 0 h 1154841"/>
                        <a:gd name="connsiteX4" fmla="*/ 1717681 w 2463161"/>
                        <a:gd name="connsiteY4" fmla="*/ 0 h 1154841"/>
                        <a:gd name="connsiteX5" fmla="*/ 2388962 w 2463161"/>
                        <a:gd name="connsiteY5" fmla="*/ 0 h 1154841"/>
                        <a:gd name="connsiteX6" fmla="*/ 2463161 w 2463161"/>
                        <a:gd name="connsiteY6" fmla="*/ 74199 h 1154841"/>
                        <a:gd name="connsiteX7" fmla="*/ 2463161 w 2463161"/>
                        <a:gd name="connsiteY7" fmla="*/ 587485 h 1154841"/>
                        <a:gd name="connsiteX8" fmla="*/ 2463161 w 2463161"/>
                        <a:gd name="connsiteY8" fmla="*/ 1080642 h 1154841"/>
                        <a:gd name="connsiteX9" fmla="*/ 2388962 w 2463161"/>
                        <a:gd name="connsiteY9" fmla="*/ 1154841 h 1154841"/>
                        <a:gd name="connsiteX10" fmla="*/ 1833419 w 2463161"/>
                        <a:gd name="connsiteY10" fmla="*/ 1154841 h 1154841"/>
                        <a:gd name="connsiteX11" fmla="*/ 1208433 w 2463161"/>
                        <a:gd name="connsiteY11" fmla="*/ 1154841 h 1154841"/>
                        <a:gd name="connsiteX12" fmla="*/ 583447 w 2463161"/>
                        <a:gd name="connsiteY12" fmla="*/ 1154841 h 1154841"/>
                        <a:gd name="connsiteX13" fmla="*/ 74199 w 2463161"/>
                        <a:gd name="connsiteY13" fmla="*/ 1154841 h 1154841"/>
                        <a:gd name="connsiteX14" fmla="*/ 0 w 2463161"/>
                        <a:gd name="connsiteY14" fmla="*/ 1080642 h 1154841"/>
                        <a:gd name="connsiteX15" fmla="*/ 0 w 2463161"/>
                        <a:gd name="connsiteY15" fmla="*/ 597549 h 1154841"/>
                        <a:gd name="connsiteX16" fmla="*/ 0 w 2463161"/>
                        <a:gd name="connsiteY16" fmla="*/ 74199 h 11548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463161" h="1154841" extrusionOk="0">
                          <a:moveTo>
                            <a:pt x="0" y="74199"/>
                          </a:moveTo>
                          <a:cubicBezTo>
                            <a:pt x="-9150" y="27809"/>
                            <a:pt x="36006" y="-1798"/>
                            <a:pt x="74199" y="0"/>
                          </a:cubicBezTo>
                          <a:cubicBezTo>
                            <a:pt x="262756" y="-35145"/>
                            <a:pt x="340654" y="55700"/>
                            <a:pt x="583447" y="0"/>
                          </a:cubicBezTo>
                          <a:cubicBezTo>
                            <a:pt x="826240" y="-55700"/>
                            <a:pt x="888398" y="47799"/>
                            <a:pt x="1092695" y="0"/>
                          </a:cubicBezTo>
                          <a:cubicBezTo>
                            <a:pt x="1296992" y="-47799"/>
                            <a:pt x="1555782" y="57225"/>
                            <a:pt x="1717681" y="0"/>
                          </a:cubicBezTo>
                          <a:cubicBezTo>
                            <a:pt x="1879580" y="-57225"/>
                            <a:pt x="2187817" y="18767"/>
                            <a:pt x="2388962" y="0"/>
                          </a:cubicBezTo>
                          <a:cubicBezTo>
                            <a:pt x="2428090" y="1646"/>
                            <a:pt x="2457744" y="35022"/>
                            <a:pt x="2463161" y="74199"/>
                          </a:cubicBezTo>
                          <a:cubicBezTo>
                            <a:pt x="2490565" y="221301"/>
                            <a:pt x="2449639" y="468446"/>
                            <a:pt x="2463161" y="587485"/>
                          </a:cubicBezTo>
                          <a:cubicBezTo>
                            <a:pt x="2476683" y="706524"/>
                            <a:pt x="2415813" y="925224"/>
                            <a:pt x="2463161" y="1080642"/>
                          </a:cubicBezTo>
                          <a:cubicBezTo>
                            <a:pt x="2461018" y="1119665"/>
                            <a:pt x="2432890" y="1149592"/>
                            <a:pt x="2388962" y="1154841"/>
                          </a:cubicBezTo>
                          <a:cubicBezTo>
                            <a:pt x="2234296" y="1192977"/>
                            <a:pt x="1968358" y="1098611"/>
                            <a:pt x="1833419" y="1154841"/>
                          </a:cubicBezTo>
                          <a:cubicBezTo>
                            <a:pt x="1698480" y="1211071"/>
                            <a:pt x="1519326" y="1113135"/>
                            <a:pt x="1208433" y="1154841"/>
                          </a:cubicBezTo>
                          <a:cubicBezTo>
                            <a:pt x="897540" y="1196547"/>
                            <a:pt x="822422" y="1142486"/>
                            <a:pt x="583447" y="1154841"/>
                          </a:cubicBezTo>
                          <a:cubicBezTo>
                            <a:pt x="344472" y="1167196"/>
                            <a:pt x="181112" y="1151250"/>
                            <a:pt x="74199" y="1154841"/>
                          </a:cubicBezTo>
                          <a:cubicBezTo>
                            <a:pt x="32855" y="1157700"/>
                            <a:pt x="8805" y="1129535"/>
                            <a:pt x="0" y="1080642"/>
                          </a:cubicBezTo>
                          <a:cubicBezTo>
                            <a:pt x="-39006" y="900525"/>
                            <a:pt x="37094" y="743408"/>
                            <a:pt x="0" y="597549"/>
                          </a:cubicBezTo>
                          <a:cubicBezTo>
                            <a:pt x="-37094" y="451690"/>
                            <a:pt x="58568" y="282368"/>
                            <a:pt x="0" y="7419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配合</a:t>
              </a:r>
              <a:r>
                <a:rPr lang="en-US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1</a:t>
              </a:r>
              <a:r>
                <a:rPr lang="zh-TW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場實地訪視</a:t>
              </a:r>
              <a:endPara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5FF751F8-3748-75E5-9171-8FCFD0C5449D}"/>
                </a:ext>
              </a:extLst>
            </p:cNvPr>
            <p:cNvSpPr/>
            <p:nvPr/>
          </p:nvSpPr>
          <p:spPr>
            <a:xfrm>
              <a:off x="1350811" y="2536101"/>
              <a:ext cx="1584000" cy="648000"/>
            </a:xfrm>
            <a:prstGeom prst="roundRect">
              <a:avLst>
                <a:gd name="adj" fmla="val 10506"/>
              </a:avLst>
            </a:prstGeom>
            <a:noFill/>
            <a:ln w="28575">
              <a:solidFill>
                <a:srgbClr val="1334E3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1562320323">
                    <a:custGeom>
                      <a:avLst/>
                      <a:gdLst>
                        <a:gd name="connsiteX0" fmla="*/ 0 w 2463161"/>
                        <a:gd name="connsiteY0" fmla="*/ 74199 h 1154841"/>
                        <a:gd name="connsiteX1" fmla="*/ 74199 w 2463161"/>
                        <a:gd name="connsiteY1" fmla="*/ 0 h 1154841"/>
                        <a:gd name="connsiteX2" fmla="*/ 583447 w 2463161"/>
                        <a:gd name="connsiteY2" fmla="*/ 0 h 1154841"/>
                        <a:gd name="connsiteX3" fmla="*/ 1092695 w 2463161"/>
                        <a:gd name="connsiteY3" fmla="*/ 0 h 1154841"/>
                        <a:gd name="connsiteX4" fmla="*/ 1717681 w 2463161"/>
                        <a:gd name="connsiteY4" fmla="*/ 0 h 1154841"/>
                        <a:gd name="connsiteX5" fmla="*/ 2388962 w 2463161"/>
                        <a:gd name="connsiteY5" fmla="*/ 0 h 1154841"/>
                        <a:gd name="connsiteX6" fmla="*/ 2463161 w 2463161"/>
                        <a:gd name="connsiteY6" fmla="*/ 74199 h 1154841"/>
                        <a:gd name="connsiteX7" fmla="*/ 2463161 w 2463161"/>
                        <a:gd name="connsiteY7" fmla="*/ 587485 h 1154841"/>
                        <a:gd name="connsiteX8" fmla="*/ 2463161 w 2463161"/>
                        <a:gd name="connsiteY8" fmla="*/ 1080642 h 1154841"/>
                        <a:gd name="connsiteX9" fmla="*/ 2388962 w 2463161"/>
                        <a:gd name="connsiteY9" fmla="*/ 1154841 h 1154841"/>
                        <a:gd name="connsiteX10" fmla="*/ 1833419 w 2463161"/>
                        <a:gd name="connsiteY10" fmla="*/ 1154841 h 1154841"/>
                        <a:gd name="connsiteX11" fmla="*/ 1208433 w 2463161"/>
                        <a:gd name="connsiteY11" fmla="*/ 1154841 h 1154841"/>
                        <a:gd name="connsiteX12" fmla="*/ 583447 w 2463161"/>
                        <a:gd name="connsiteY12" fmla="*/ 1154841 h 1154841"/>
                        <a:gd name="connsiteX13" fmla="*/ 74199 w 2463161"/>
                        <a:gd name="connsiteY13" fmla="*/ 1154841 h 1154841"/>
                        <a:gd name="connsiteX14" fmla="*/ 0 w 2463161"/>
                        <a:gd name="connsiteY14" fmla="*/ 1080642 h 1154841"/>
                        <a:gd name="connsiteX15" fmla="*/ 0 w 2463161"/>
                        <a:gd name="connsiteY15" fmla="*/ 597549 h 1154841"/>
                        <a:gd name="connsiteX16" fmla="*/ 0 w 2463161"/>
                        <a:gd name="connsiteY16" fmla="*/ 74199 h 11548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463161" h="1154841" extrusionOk="0">
                          <a:moveTo>
                            <a:pt x="0" y="74199"/>
                          </a:moveTo>
                          <a:cubicBezTo>
                            <a:pt x="-9150" y="27809"/>
                            <a:pt x="36006" y="-1798"/>
                            <a:pt x="74199" y="0"/>
                          </a:cubicBezTo>
                          <a:cubicBezTo>
                            <a:pt x="262756" y="-35145"/>
                            <a:pt x="340654" y="55700"/>
                            <a:pt x="583447" y="0"/>
                          </a:cubicBezTo>
                          <a:cubicBezTo>
                            <a:pt x="826240" y="-55700"/>
                            <a:pt x="888398" y="47799"/>
                            <a:pt x="1092695" y="0"/>
                          </a:cubicBezTo>
                          <a:cubicBezTo>
                            <a:pt x="1296992" y="-47799"/>
                            <a:pt x="1555782" y="57225"/>
                            <a:pt x="1717681" y="0"/>
                          </a:cubicBezTo>
                          <a:cubicBezTo>
                            <a:pt x="1879580" y="-57225"/>
                            <a:pt x="2187817" y="18767"/>
                            <a:pt x="2388962" y="0"/>
                          </a:cubicBezTo>
                          <a:cubicBezTo>
                            <a:pt x="2428090" y="1646"/>
                            <a:pt x="2457744" y="35022"/>
                            <a:pt x="2463161" y="74199"/>
                          </a:cubicBezTo>
                          <a:cubicBezTo>
                            <a:pt x="2490565" y="221301"/>
                            <a:pt x="2449639" y="468446"/>
                            <a:pt x="2463161" y="587485"/>
                          </a:cubicBezTo>
                          <a:cubicBezTo>
                            <a:pt x="2476683" y="706524"/>
                            <a:pt x="2415813" y="925224"/>
                            <a:pt x="2463161" y="1080642"/>
                          </a:cubicBezTo>
                          <a:cubicBezTo>
                            <a:pt x="2461018" y="1119665"/>
                            <a:pt x="2432890" y="1149592"/>
                            <a:pt x="2388962" y="1154841"/>
                          </a:cubicBezTo>
                          <a:cubicBezTo>
                            <a:pt x="2234296" y="1192977"/>
                            <a:pt x="1968358" y="1098611"/>
                            <a:pt x="1833419" y="1154841"/>
                          </a:cubicBezTo>
                          <a:cubicBezTo>
                            <a:pt x="1698480" y="1211071"/>
                            <a:pt x="1519326" y="1113135"/>
                            <a:pt x="1208433" y="1154841"/>
                          </a:cubicBezTo>
                          <a:cubicBezTo>
                            <a:pt x="897540" y="1196547"/>
                            <a:pt x="822422" y="1142486"/>
                            <a:pt x="583447" y="1154841"/>
                          </a:cubicBezTo>
                          <a:cubicBezTo>
                            <a:pt x="344472" y="1167196"/>
                            <a:pt x="181112" y="1151250"/>
                            <a:pt x="74199" y="1154841"/>
                          </a:cubicBezTo>
                          <a:cubicBezTo>
                            <a:pt x="32855" y="1157700"/>
                            <a:pt x="8805" y="1129535"/>
                            <a:pt x="0" y="1080642"/>
                          </a:cubicBezTo>
                          <a:cubicBezTo>
                            <a:pt x="-39006" y="900525"/>
                            <a:pt x="37094" y="743408"/>
                            <a:pt x="0" y="597549"/>
                          </a:cubicBezTo>
                          <a:cubicBezTo>
                            <a:pt x="-37094" y="451690"/>
                            <a:pt x="58568" y="282368"/>
                            <a:pt x="0" y="7419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接受至少</a:t>
              </a:r>
              <a:r>
                <a:rPr lang="en-US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3</a:t>
              </a:r>
              <a:r>
                <a:rPr lang="zh-TW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次專業輔導</a:t>
              </a:r>
              <a:endPara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箭號: 向右 8">
              <a:extLst>
                <a:ext uri="{FF2B5EF4-FFF2-40B4-BE49-F238E27FC236}">
                  <a16:creationId xmlns:a16="http://schemas.microsoft.com/office/drawing/2014/main" id="{4874B46C-AD1F-E91F-43E2-DCCB03AA38F7}"/>
                </a:ext>
              </a:extLst>
            </p:cNvPr>
            <p:cNvSpPr/>
            <p:nvPr/>
          </p:nvSpPr>
          <p:spPr>
            <a:xfrm>
              <a:off x="4763911" y="2249906"/>
              <a:ext cx="439460" cy="516903"/>
            </a:xfrm>
            <a:prstGeom prst="rightArrow">
              <a:avLst>
                <a:gd name="adj1" fmla="val 50000"/>
                <a:gd name="adj2" fmla="val 41425"/>
              </a:avLst>
            </a:prstGeom>
            <a:solidFill>
              <a:srgbClr val="1334E3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089FB2EC-BA37-4372-E871-773C1AF16345}"/>
                </a:ext>
              </a:extLst>
            </p:cNvPr>
            <p:cNvSpPr/>
            <p:nvPr/>
          </p:nvSpPr>
          <p:spPr>
            <a:xfrm>
              <a:off x="3057361" y="2536101"/>
              <a:ext cx="1584000" cy="648000"/>
            </a:xfrm>
            <a:prstGeom prst="roundRect">
              <a:avLst>
                <a:gd name="adj" fmla="val 10506"/>
              </a:avLst>
            </a:prstGeom>
            <a:noFill/>
            <a:ln w="28575">
              <a:solidFill>
                <a:srgbClr val="1334E3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1562320323">
                    <a:custGeom>
                      <a:avLst/>
                      <a:gdLst>
                        <a:gd name="connsiteX0" fmla="*/ 0 w 2463161"/>
                        <a:gd name="connsiteY0" fmla="*/ 74199 h 1154841"/>
                        <a:gd name="connsiteX1" fmla="*/ 74199 w 2463161"/>
                        <a:gd name="connsiteY1" fmla="*/ 0 h 1154841"/>
                        <a:gd name="connsiteX2" fmla="*/ 583447 w 2463161"/>
                        <a:gd name="connsiteY2" fmla="*/ 0 h 1154841"/>
                        <a:gd name="connsiteX3" fmla="*/ 1092695 w 2463161"/>
                        <a:gd name="connsiteY3" fmla="*/ 0 h 1154841"/>
                        <a:gd name="connsiteX4" fmla="*/ 1717681 w 2463161"/>
                        <a:gd name="connsiteY4" fmla="*/ 0 h 1154841"/>
                        <a:gd name="connsiteX5" fmla="*/ 2388962 w 2463161"/>
                        <a:gd name="connsiteY5" fmla="*/ 0 h 1154841"/>
                        <a:gd name="connsiteX6" fmla="*/ 2463161 w 2463161"/>
                        <a:gd name="connsiteY6" fmla="*/ 74199 h 1154841"/>
                        <a:gd name="connsiteX7" fmla="*/ 2463161 w 2463161"/>
                        <a:gd name="connsiteY7" fmla="*/ 587485 h 1154841"/>
                        <a:gd name="connsiteX8" fmla="*/ 2463161 w 2463161"/>
                        <a:gd name="connsiteY8" fmla="*/ 1080642 h 1154841"/>
                        <a:gd name="connsiteX9" fmla="*/ 2388962 w 2463161"/>
                        <a:gd name="connsiteY9" fmla="*/ 1154841 h 1154841"/>
                        <a:gd name="connsiteX10" fmla="*/ 1833419 w 2463161"/>
                        <a:gd name="connsiteY10" fmla="*/ 1154841 h 1154841"/>
                        <a:gd name="connsiteX11" fmla="*/ 1208433 w 2463161"/>
                        <a:gd name="connsiteY11" fmla="*/ 1154841 h 1154841"/>
                        <a:gd name="connsiteX12" fmla="*/ 583447 w 2463161"/>
                        <a:gd name="connsiteY12" fmla="*/ 1154841 h 1154841"/>
                        <a:gd name="connsiteX13" fmla="*/ 74199 w 2463161"/>
                        <a:gd name="connsiteY13" fmla="*/ 1154841 h 1154841"/>
                        <a:gd name="connsiteX14" fmla="*/ 0 w 2463161"/>
                        <a:gd name="connsiteY14" fmla="*/ 1080642 h 1154841"/>
                        <a:gd name="connsiteX15" fmla="*/ 0 w 2463161"/>
                        <a:gd name="connsiteY15" fmla="*/ 597549 h 1154841"/>
                        <a:gd name="connsiteX16" fmla="*/ 0 w 2463161"/>
                        <a:gd name="connsiteY16" fmla="*/ 74199 h 11548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463161" h="1154841" extrusionOk="0">
                          <a:moveTo>
                            <a:pt x="0" y="74199"/>
                          </a:moveTo>
                          <a:cubicBezTo>
                            <a:pt x="-9150" y="27809"/>
                            <a:pt x="36006" y="-1798"/>
                            <a:pt x="74199" y="0"/>
                          </a:cubicBezTo>
                          <a:cubicBezTo>
                            <a:pt x="262756" y="-35145"/>
                            <a:pt x="340654" y="55700"/>
                            <a:pt x="583447" y="0"/>
                          </a:cubicBezTo>
                          <a:cubicBezTo>
                            <a:pt x="826240" y="-55700"/>
                            <a:pt x="888398" y="47799"/>
                            <a:pt x="1092695" y="0"/>
                          </a:cubicBezTo>
                          <a:cubicBezTo>
                            <a:pt x="1296992" y="-47799"/>
                            <a:pt x="1555782" y="57225"/>
                            <a:pt x="1717681" y="0"/>
                          </a:cubicBezTo>
                          <a:cubicBezTo>
                            <a:pt x="1879580" y="-57225"/>
                            <a:pt x="2187817" y="18767"/>
                            <a:pt x="2388962" y="0"/>
                          </a:cubicBezTo>
                          <a:cubicBezTo>
                            <a:pt x="2428090" y="1646"/>
                            <a:pt x="2457744" y="35022"/>
                            <a:pt x="2463161" y="74199"/>
                          </a:cubicBezTo>
                          <a:cubicBezTo>
                            <a:pt x="2490565" y="221301"/>
                            <a:pt x="2449639" y="468446"/>
                            <a:pt x="2463161" y="587485"/>
                          </a:cubicBezTo>
                          <a:cubicBezTo>
                            <a:pt x="2476683" y="706524"/>
                            <a:pt x="2415813" y="925224"/>
                            <a:pt x="2463161" y="1080642"/>
                          </a:cubicBezTo>
                          <a:cubicBezTo>
                            <a:pt x="2461018" y="1119665"/>
                            <a:pt x="2432890" y="1149592"/>
                            <a:pt x="2388962" y="1154841"/>
                          </a:cubicBezTo>
                          <a:cubicBezTo>
                            <a:pt x="2234296" y="1192977"/>
                            <a:pt x="1968358" y="1098611"/>
                            <a:pt x="1833419" y="1154841"/>
                          </a:cubicBezTo>
                          <a:cubicBezTo>
                            <a:pt x="1698480" y="1211071"/>
                            <a:pt x="1519326" y="1113135"/>
                            <a:pt x="1208433" y="1154841"/>
                          </a:cubicBezTo>
                          <a:cubicBezTo>
                            <a:pt x="897540" y="1196547"/>
                            <a:pt x="822422" y="1142486"/>
                            <a:pt x="583447" y="1154841"/>
                          </a:cubicBezTo>
                          <a:cubicBezTo>
                            <a:pt x="344472" y="1167196"/>
                            <a:pt x="181112" y="1151250"/>
                            <a:pt x="74199" y="1154841"/>
                          </a:cubicBezTo>
                          <a:cubicBezTo>
                            <a:pt x="32855" y="1157700"/>
                            <a:pt x="8805" y="1129535"/>
                            <a:pt x="0" y="1080642"/>
                          </a:cubicBezTo>
                          <a:cubicBezTo>
                            <a:pt x="-39006" y="900525"/>
                            <a:pt x="37094" y="743408"/>
                            <a:pt x="0" y="597549"/>
                          </a:cubicBezTo>
                          <a:cubicBezTo>
                            <a:pt x="-37094" y="451690"/>
                            <a:pt x="58568" y="282368"/>
                            <a:pt x="0" y="7419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參加</a:t>
              </a:r>
              <a:r>
                <a:rPr lang="en-US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zh-TW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場成果發表會</a:t>
              </a:r>
              <a:endPara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F72FD9E6-634B-B166-6B53-29DD637143EA}"/>
                </a:ext>
              </a:extLst>
            </p:cNvPr>
            <p:cNvSpPr txBox="1"/>
            <p:nvPr/>
          </p:nvSpPr>
          <p:spPr>
            <a:xfrm>
              <a:off x="5077998" y="2046692"/>
              <a:ext cx="180190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結案及</a:t>
              </a:r>
              <a:endPara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  <a:p>
              <a:pPr algn="ctr"/>
              <a:r>
                <a:rPr lang="zh-TW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第二期款撥付</a:t>
              </a:r>
              <a:endParaRPr lang="en-US" altLang="zh-TW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  <a:p>
              <a:pPr algn="ctr"/>
              <a:r>
                <a:rPr lang="zh-TW" altLang="zh-TW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之必要條件</a:t>
              </a:r>
              <a:endPara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2330BB2-9E83-E79D-1F2B-5E6D63DE245B}"/>
              </a:ext>
            </a:extLst>
          </p:cNvPr>
          <p:cNvSpPr txBox="1"/>
          <p:nvPr/>
        </p:nvSpPr>
        <p:spPr>
          <a:xfrm>
            <a:off x="576471" y="4120683"/>
            <a:ext cx="27981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完成公司或商業設立、具可供市場驗證之產品或服務，並提出實際交易、訂單、合作或其他市場驗證成果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C1EBEA4-758D-56DD-1024-61FCD703482B}"/>
              </a:ext>
            </a:extLst>
          </p:cNvPr>
          <p:cNvSpPr txBox="1"/>
          <p:nvPr/>
        </p:nvSpPr>
        <p:spPr>
          <a:xfrm>
            <a:off x="3743260" y="4116001"/>
            <a:ext cx="28795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達成可量化之產品、客戶、營收、通路、數位轉型、就業或其他成長指標</a:t>
            </a:r>
            <a:endParaRPr lang="zh-TW" altLang="en-US" sz="14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86CEAF4-7BE0-F6E2-1608-59C018AD01CB}"/>
              </a:ext>
            </a:extLst>
          </p:cNvPr>
          <p:cNvSpPr txBox="1"/>
          <p:nvPr/>
        </p:nvSpPr>
        <p:spPr>
          <a:xfrm>
            <a:off x="2732789" y="5270535"/>
            <a:ext cx="3955361" cy="450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zh-TW" sz="11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於計畫結束後一年內，應每半年提供營運、營收、就業及後續發展等追蹤資料；無正當理由不得拒絕</a:t>
            </a:r>
            <a:endParaRPr lang="zh-TW" altLang="en-US" sz="11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415DDD1D-F19F-1757-E1A6-CCCF28D86E2B}"/>
              </a:ext>
            </a:extLst>
          </p:cNvPr>
          <p:cNvGrpSpPr/>
          <p:nvPr/>
        </p:nvGrpSpPr>
        <p:grpSpPr>
          <a:xfrm>
            <a:off x="558811" y="3599656"/>
            <a:ext cx="2108663" cy="461665"/>
            <a:chOff x="3823833" y="1418565"/>
            <a:chExt cx="2108663" cy="461665"/>
          </a:xfrm>
        </p:grpSpPr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03121A13-83DA-13F1-F878-F664CAC7D0F1}"/>
                </a:ext>
              </a:extLst>
            </p:cNvPr>
            <p:cNvSpPr txBox="1"/>
            <p:nvPr/>
          </p:nvSpPr>
          <p:spPr>
            <a:xfrm>
              <a:off x="3823833" y="1418565"/>
              <a:ext cx="2108663" cy="461665"/>
            </a:xfrm>
            <a:prstGeom prst="rect">
              <a:avLst/>
            </a:prstGeom>
            <a:solidFill>
              <a:srgbClr val="F0F774"/>
            </a:solidFill>
          </p:spPr>
          <p:txBody>
            <a:bodyPr wrap="square" anchor="ctr">
              <a:spAutoFit/>
            </a:bodyPr>
            <a:lstStyle/>
            <a:p>
              <a:pPr algn="r"/>
              <a:r>
                <a:rPr lang="en-US" altLang="zh-TW" sz="2400" b="1" dirty="0" err="1">
                  <a:solidFill>
                    <a:srgbClr val="1334E3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新創設立組</a:t>
              </a:r>
              <a:endParaRPr lang="zh-TW" altLang="en-US" sz="2400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椭圆 11">
              <a:extLst>
                <a:ext uri="{FF2B5EF4-FFF2-40B4-BE49-F238E27FC236}">
                  <a16:creationId xmlns:a16="http://schemas.microsoft.com/office/drawing/2014/main" id="{5E3E2902-E51C-EF11-7D2A-9BEC6269EB83}"/>
                </a:ext>
              </a:extLst>
            </p:cNvPr>
            <p:cNvSpPr/>
            <p:nvPr/>
          </p:nvSpPr>
          <p:spPr>
            <a:xfrm>
              <a:off x="3898086" y="1478227"/>
              <a:ext cx="360000" cy="360000"/>
            </a:xfrm>
            <a:custGeom>
              <a:avLst/>
              <a:gdLst>
                <a:gd name="T0" fmla="*/ 213 w 427"/>
                <a:gd name="T1" fmla="*/ 0 h 427"/>
                <a:gd name="T2" fmla="*/ 0 w 427"/>
                <a:gd name="T3" fmla="*/ 213 h 427"/>
                <a:gd name="T4" fmla="*/ 213 w 427"/>
                <a:gd name="T5" fmla="*/ 427 h 427"/>
                <a:gd name="T6" fmla="*/ 427 w 427"/>
                <a:gd name="T7" fmla="*/ 213 h 427"/>
                <a:gd name="T8" fmla="*/ 213 w 427"/>
                <a:gd name="T9" fmla="*/ 0 h 427"/>
                <a:gd name="T10" fmla="*/ 180 w 427"/>
                <a:gd name="T11" fmla="*/ 312 h 427"/>
                <a:gd name="T12" fmla="*/ 82 w 427"/>
                <a:gd name="T13" fmla="*/ 214 h 427"/>
                <a:gd name="T14" fmla="*/ 120 w 427"/>
                <a:gd name="T15" fmla="*/ 176 h 427"/>
                <a:gd name="T16" fmla="*/ 180 w 427"/>
                <a:gd name="T17" fmla="*/ 236 h 427"/>
                <a:gd name="T18" fmla="*/ 308 w 427"/>
                <a:gd name="T19" fmla="*/ 108 h 427"/>
                <a:gd name="T20" fmla="*/ 346 w 427"/>
                <a:gd name="T21" fmla="*/ 146 h 427"/>
                <a:gd name="T22" fmla="*/ 180 w 427"/>
                <a:gd name="T23" fmla="*/ 312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7" h="427">
                  <a:moveTo>
                    <a:pt x="213" y="0"/>
                  </a:moveTo>
                  <a:cubicBezTo>
                    <a:pt x="96" y="0"/>
                    <a:pt x="0" y="96"/>
                    <a:pt x="0" y="213"/>
                  </a:cubicBezTo>
                  <a:cubicBezTo>
                    <a:pt x="0" y="331"/>
                    <a:pt x="96" y="427"/>
                    <a:pt x="213" y="427"/>
                  </a:cubicBezTo>
                  <a:cubicBezTo>
                    <a:pt x="331" y="427"/>
                    <a:pt x="427" y="331"/>
                    <a:pt x="427" y="213"/>
                  </a:cubicBezTo>
                  <a:cubicBezTo>
                    <a:pt x="427" y="96"/>
                    <a:pt x="331" y="0"/>
                    <a:pt x="213" y="0"/>
                  </a:cubicBezTo>
                  <a:close/>
                  <a:moveTo>
                    <a:pt x="180" y="312"/>
                  </a:moveTo>
                  <a:lnTo>
                    <a:pt x="82" y="214"/>
                  </a:lnTo>
                  <a:lnTo>
                    <a:pt x="120" y="176"/>
                  </a:lnTo>
                  <a:lnTo>
                    <a:pt x="180" y="236"/>
                  </a:lnTo>
                  <a:lnTo>
                    <a:pt x="308" y="108"/>
                  </a:lnTo>
                  <a:lnTo>
                    <a:pt x="346" y="146"/>
                  </a:lnTo>
                  <a:lnTo>
                    <a:pt x="180" y="312"/>
                  </a:lnTo>
                  <a:close/>
                </a:path>
              </a:pathLst>
            </a:custGeom>
            <a:solidFill>
              <a:srgbClr val="133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rtl="0"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BBDA4BCD-0B93-71B5-7DE0-31BD181931EF}"/>
              </a:ext>
            </a:extLst>
          </p:cNvPr>
          <p:cNvCxnSpPr/>
          <p:nvPr/>
        </p:nvCxnSpPr>
        <p:spPr>
          <a:xfrm>
            <a:off x="3599656" y="3599656"/>
            <a:ext cx="0" cy="1458686"/>
          </a:xfrm>
          <a:prstGeom prst="line">
            <a:avLst/>
          </a:prstGeom>
          <a:ln>
            <a:solidFill>
              <a:srgbClr val="1334E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976BB80-D145-2F75-90D2-54CF7E27786B}"/>
              </a:ext>
            </a:extLst>
          </p:cNvPr>
          <p:cNvSpPr txBox="1"/>
          <p:nvPr/>
        </p:nvSpPr>
        <p:spPr>
          <a:xfrm>
            <a:off x="2732790" y="5723770"/>
            <a:ext cx="3635355" cy="822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TW" altLang="zh-TW" sz="11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辦理記者會、產品發表或相關廣宣活動，應依</a:t>
            </a:r>
            <a:br>
              <a:rPr lang="en-US" altLang="zh-TW" sz="11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11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本中心規定揭示本計畫支持字樣，並配</a:t>
            </a:r>
            <a:br>
              <a:rPr lang="en-US" altLang="zh-TW" sz="11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11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合本中心進行非營利之政策宣傳</a:t>
            </a:r>
            <a:br>
              <a:rPr lang="en-US" altLang="zh-TW" sz="11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11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與成果推廣</a:t>
            </a:r>
            <a:endParaRPr lang="zh-TW" altLang="en-US" sz="11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1057A0E6-6345-0F7D-8077-A792A3A75480}"/>
              </a:ext>
            </a:extLst>
          </p:cNvPr>
          <p:cNvGrpSpPr/>
          <p:nvPr/>
        </p:nvGrpSpPr>
        <p:grpSpPr>
          <a:xfrm>
            <a:off x="3824742" y="3602356"/>
            <a:ext cx="2108663" cy="461665"/>
            <a:chOff x="3823833" y="3557126"/>
            <a:chExt cx="2108663" cy="461665"/>
          </a:xfrm>
        </p:grpSpPr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7936BFE2-EAE4-890C-561C-1B548F1AA665}"/>
                </a:ext>
              </a:extLst>
            </p:cNvPr>
            <p:cNvSpPr txBox="1"/>
            <p:nvPr/>
          </p:nvSpPr>
          <p:spPr>
            <a:xfrm>
              <a:off x="3823833" y="3557126"/>
              <a:ext cx="2108663" cy="461665"/>
            </a:xfrm>
            <a:prstGeom prst="rect">
              <a:avLst/>
            </a:prstGeom>
            <a:solidFill>
              <a:srgbClr val="AEFCFA"/>
            </a:solidFill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400" b="1" dirty="0">
                  <a:solidFill>
                    <a:srgbClr val="1334E3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創業發展</a:t>
              </a:r>
              <a:r>
                <a:rPr lang="en-US" altLang="zh-TW" sz="2400" b="1" dirty="0">
                  <a:solidFill>
                    <a:srgbClr val="1334E3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組</a:t>
              </a:r>
              <a:endParaRPr lang="zh-TW" altLang="en-US" sz="2400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椭圆 11">
              <a:extLst>
                <a:ext uri="{FF2B5EF4-FFF2-40B4-BE49-F238E27FC236}">
                  <a16:creationId xmlns:a16="http://schemas.microsoft.com/office/drawing/2014/main" id="{14439FA4-9449-6C05-98EC-4B6327122B3D}"/>
                </a:ext>
              </a:extLst>
            </p:cNvPr>
            <p:cNvSpPr/>
            <p:nvPr/>
          </p:nvSpPr>
          <p:spPr>
            <a:xfrm>
              <a:off x="3898086" y="3616788"/>
              <a:ext cx="360000" cy="360000"/>
            </a:xfrm>
            <a:custGeom>
              <a:avLst/>
              <a:gdLst>
                <a:gd name="T0" fmla="*/ 213 w 427"/>
                <a:gd name="T1" fmla="*/ 0 h 427"/>
                <a:gd name="T2" fmla="*/ 0 w 427"/>
                <a:gd name="T3" fmla="*/ 213 h 427"/>
                <a:gd name="T4" fmla="*/ 213 w 427"/>
                <a:gd name="T5" fmla="*/ 427 h 427"/>
                <a:gd name="T6" fmla="*/ 427 w 427"/>
                <a:gd name="T7" fmla="*/ 213 h 427"/>
                <a:gd name="T8" fmla="*/ 213 w 427"/>
                <a:gd name="T9" fmla="*/ 0 h 427"/>
                <a:gd name="T10" fmla="*/ 180 w 427"/>
                <a:gd name="T11" fmla="*/ 312 h 427"/>
                <a:gd name="T12" fmla="*/ 82 w 427"/>
                <a:gd name="T13" fmla="*/ 214 h 427"/>
                <a:gd name="T14" fmla="*/ 120 w 427"/>
                <a:gd name="T15" fmla="*/ 176 h 427"/>
                <a:gd name="T16" fmla="*/ 180 w 427"/>
                <a:gd name="T17" fmla="*/ 236 h 427"/>
                <a:gd name="T18" fmla="*/ 308 w 427"/>
                <a:gd name="T19" fmla="*/ 108 h 427"/>
                <a:gd name="T20" fmla="*/ 346 w 427"/>
                <a:gd name="T21" fmla="*/ 146 h 427"/>
                <a:gd name="T22" fmla="*/ 180 w 427"/>
                <a:gd name="T23" fmla="*/ 312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7" h="427">
                  <a:moveTo>
                    <a:pt x="213" y="0"/>
                  </a:moveTo>
                  <a:cubicBezTo>
                    <a:pt x="96" y="0"/>
                    <a:pt x="0" y="96"/>
                    <a:pt x="0" y="213"/>
                  </a:cubicBezTo>
                  <a:cubicBezTo>
                    <a:pt x="0" y="331"/>
                    <a:pt x="96" y="427"/>
                    <a:pt x="213" y="427"/>
                  </a:cubicBezTo>
                  <a:cubicBezTo>
                    <a:pt x="331" y="427"/>
                    <a:pt x="427" y="331"/>
                    <a:pt x="427" y="213"/>
                  </a:cubicBezTo>
                  <a:cubicBezTo>
                    <a:pt x="427" y="96"/>
                    <a:pt x="331" y="0"/>
                    <a:pt x="213" y="0"/>
                  </a:cubicBezTo>
                  <a:close/>
                  <a:moveTo>
                    <a:pt x="180" y="312"/>
                  </a:moveTo>
                  <a:lnTo>
                    <a:pt x="82" y="214"/>
                  </a:lnTo>
                  <a:lnTo>
                    <a:pt x="120" y="176"/>
                  </a:lnTo>
                  <a:lnTo>
                    <a:pt x="180" y="236"/>
                  </a:lnTo>
                  <a:lnTo>
                    <a:pt x="308" y="108"/>
                  </a:lnTo>
                  <a:lnTo>
                    <a:pt x="346" y="146"/>
                  </a:lnTo>
                  <a:lnTo>
                    <a:pt x="180" y="312"/>
                  </a:lnTo>
                  <a:close/>
                </a:path>
              </a:pathLst>
            </a:custGeom>
            <a:solidFill>
              <a:srgbClr val="133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rtl="0"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endParaRPr>
            </a:p>
          </p:txBody>
        </p:sp>
      </p:grpSp>
      <p:sp>
        <p:nvSpPr>
          <p:cNvPr id="35" name="矩形: 圓角 10">
            <a:extLst>
              <a:ext uri="{FF2B5EF4-FFF2-40B4-BE49-F238E27FC236}">
                <a16:creationId xmlns:a16="http://schemas.microsoft.com/office/drawing/2014/main" id="{15E12722-A9A5-4A7F-A3A9-734A2CEB6282}"/>
              </a:ext>
            </a:extLst>
          </p:cNvPr>
          <p:cNvSpPr/>
          <p:nvPr/>
        </p:nvSpPr>
        <p:spPr>
          <a:xfrm>
            <a:off x="344829" y="5134152"/>
            <a:ext cx="6509653" cy="60181"/>
          </a:xfrm>
          <a:prstGeom prst="roundRect">
            <a:avLst>
              <a:gd name="adj" fmla="val 0"/>
            </a:avLst>
          </a:prstGeom>
          <a:solidFill>
            <a:srgbClr val="1334E3">
              <a:alpha val="50196"/>
            </a:srgbClr>
          </a:solidFill>
          <a:ln w="28575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1443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FFE98280-5016-8E8D-7161-2F4BBBB673CE}"/>
              </a:ext>
            </a:extLst>
          </p:cNvPr>
          <p:cNvGrpSpPr/>
          <p:nvPr/>
        </p:nvGrpSpPr>
        <p:grpSpPr>
          <a:xfrm>
            <a:off x="576469" y="584057"/>
            <a:ext cx="4393959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DCD06F82-243C-B1D3-09AF-3FB19C94830A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D31B56BB-F6EE-6623-324B-592317FD091A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zh-TW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撤銷、廢止及經費追繳</a:t>
              </a:r>
            </a:p>
          </p:txBody>
        </p: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2C832517-355F-19C8-446B-B5333D4C8370}"/>
              </a:ext>
            </a:extLst>
          </p:cNvPr>
          <p:cNvSpPr txBox="1"/>
          <p:nvPr/>
        </p:nvSpPr>
        <p:spPr>
          <a:xfrm>
            <a:off x="576469" y="1725401"/>
            <a:ext cx="58268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sz="18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本中心得視情節要求限期改善、停止撥款、刪減補助、撤銷或廢止全部或一部補助，並</a:t>
            </a:r>
            <a:r>
              <a:rPr lang="zh-TW" altLang="zh-TW" sz="18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追回已撥款項</a:t>
            </a:r>
            <a:r>
              <a:rPr lang="zh-TW" altLang="en-US" sz="18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，包含：</a:t>
            </a:r>
            <a:endParaRPr lang="zh-TW" altLang="en-US" dirty="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B6B5281D-2E77-98BB-B848-CF801FBC550C}"/>
              </a:ext>
            </a:extLst>
          </p:cNvPr>
          <p:cNvSpPr/>
          <p:nvPr/>
        </p:nvSpPr>
        <p:spPr>
          <a:xfrm>
            <a:off x="348344" y="2446569"/>
            <a:ext cx="6509653" cy="2563505"/>
          </a:xfrm>
          <a:prstGeom prst="roundRect">
            <a:avLst>
              <a:gd name="adj" fmla="val 0"/>
            </a:avLst>
          </a:prstGeom>
          <a:solidFill>
            <a:srgbClr val="1334E3">
              <a:alpha val="60000"/>
            </a:srgbClr>
          </a:solidFill>
          <a:ln w="28575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6200" indent="-717550">
              <a:spcBef>
                <a:spcPts val="600"/>
              </a:spcBef>
            </a:pPr>
            <a:r>
              <a:rPr lang="zh-TW" altLang="en-US" dirty="0">
                <a:latin typeface="Segoe UI Emoji" panose="020B0502040204020203" pitchFamily="34" charset="0"/>
                <a:ea typeface="微軟正黑體" panose="020B0604030504040204" pitchFamily="34" charset="-120"/>
              </a:rPr>
              <a:t>☒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提供不實資料、冒名申請或隱匿重要事實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46200" indent="-717550">
              <a:spcBef>
                <a:spcPts val="600"/>
              </a:spcBef>
            </a:pPr>
            <a:r>
              <a:rPr lang="zh-TW" altLang="en-US" dirty="0">
                <a:latin typeface="Segoe UI Emoji" panose="020B0502040204020203" pitchFamily="34" charset="0"/>
                <a:ea typeface="微軟正黑體" panose="020B0604030504040204" pitchFamily="34" charset="-120"/>
              </a:rPr>
              <a:t>☒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未依核定計畫、期程或經費用途執行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46200" indent="-717550">
              <a:spcBef>
                <a:spcPts val="600"/>
              </a:spcBef>
            </a:pPr>
            <a:r>
              <a:rPr lang="zh-TW" altLang="en-US" dirty="0">
                <a:latin typeface="Segoe UI Emoji" panose="020B0502040204020203" pitchFamily="34" charset="0"/>
                <a:ea typeface="微軟正黑體" panose="020B0604030504040204" pitchFamily="34" charset="-120"/>
              </a:rPr>
              <a:t>☒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拒絕查核或未依規定繳交資料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46200" indent="-717550">
              <a:spcBef>
                <a:spcPts val="600"/>
              </a:spcBef>
            </a:pPr>
            <a:r>
              <a:rPr lang="zh-TW" altLang="en-US" dirty="0">
                <a:latin typeface="Segoe UI Emoji" panose="020B0502040204020203" pitchFamily="34" charset="0"/>
                <a:ea typeface="微軟正黑體" panose="020B0604030504040204" pitchFamily="34" charset="-120"/>
              </a:rPr>
              <a:t>☒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浮報、偽造、虛列或挪用補助款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46200" indent="-717550">
              <a:spcBef>
                <a:spcPts val="600"/>
              </a:spcBef>
            </a:pPr>
            <a:r>
              <a:rPr lang="zh-TW" altLang="en-US" dirty="0">
                <a:latin typeface="Segoe UI Emoji" panose="020B0502040204020203" pitchFamily="34" charset="0"/>
                <a:ea typeface="微軟正黑體" panose="020B0604030504040204" pitchFamily="34" charset="-120"/>
              </a:rPr>
              <a:t>☒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侵害他人智慧財產權或其他權利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46200" indent="-717550">
              <a:spcBef>
                <a:spcPts val="600"/>
              </a:spcBef>
            </a:pPr>
            <a:r>
              <a:rPr lang="zh-TW" altLang="en-US" dirty="0">
                <a:latin typeface="Segoe UI Emoji" panose="020B0502040204020203" pitchFamily="34" charset="0"/>
                <a:ea typeface="微軟正黑體" panose="020B0604030504040204" pitchFamily="34" charset="-120"/>
              </a:rPr>
              <a:t>☒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停歇業、解散、撤銷登記或遷出花蓮縣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46200" indent="-717550">
              <a:spcBef>
                <a:spcPts val="600"/>
              </a:spcBef>
            </a:pPr>
            <a:r>
              <a:rPr lang="zh-TW" altLang="en-US" dirty="0">
                <a:latin typeface="Segoe UI Emoji" panose="020B0502040204020203" pitchFamily="34" charset="0"/>
                <a:ea typeface="微軟正黑體" panose="020B0604030504040204" pitchFamily="34" charset="-120"/>
              </a:rPr>
              <a:t>☒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違反法令、公序良俗或計畫規定</a:t>
            </a:r>
            <a:endParaRPr lang="en-US" altLang="zh-TW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</p:txBody>
      </p:sp>
      <p:sp>
        <p:nvSpPr>
          <p:cNvPr id="18" name="矩形: 圓角 10">
            <a:extLst>
              <a:ext uri="{FF2B5EF4-FFF2-40B4-BE49-F238E27FC236}">
                <a16:creationId xmlns:a16="http://schemas.microsoft.com/office/drawing/2014/main" id="{E54A5015-8486-3B6F-7065-02CE6108946F}"/>
              </a:ext>
            </a:extLst>
          </p:cNvPr>
          <p:cNvSpPr/>
          <p:nvPr/>
        </p:nvSpPr>
        <p:spPr>
          <a:xfrm>
            <a:off x="344829" y="5083352"/>
            <a:ext cx="6509653" cy="60181"/>
          </a:xfrm>
          <a:prstGeom prst="roundRect">
            <a:avLst>
              <a:gd name="adj" fmla="val 0"/>
            </a:avLst>
          </a:prstGeom>
          <a:solidFill>
            <a:srgbClr val="1334E3">
              <a:alpha val="50196"/>
            </a:srgbClr>
          </a:solidFill>
          <a:ln w="28575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0C89C22D-97E4-E49F-FED1-BC66294AD629}"/>
              </a:ext>
            </a:extLst>
          </p:cNvPr>
          <p:cNvSpPr txBox="1"/>
          <p:nvPr/>
        </p:nvSpPr>
        <p:spPr>
          <a:xfrm>
            <a:off x="2901122" y="5244243"/>
            <a:ext cx="3709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zh-TW" sz="12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本中心得依情節限制其三年內不得申請本中心相關補助；涉及刑事、民事或行政責任者，另依法處理</a:t>
            </a:r>
            <a:endParaRPr lang="zh-TW" altLang="en-US" sz="1200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5A144F21-664B-9764-54D1-75F239393F74}"/>
              </a:ext>
            </a:extLst>
          </p:cNvPr>
          <p:cNvSpPr txBox="1"/>
          <p:nvPr/>
        </p:nvSpPr>
        <p:spPr>
          <a:xfrm>
            <a:off x="2901122" y="5767685"/>
            <a:ext cx="37727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本中心辦理停撥、廢止或追繳時，應書面通知理由、補助認列及繳回金額與期限；個別支出不符規定者刪除該筆支出，全部廢止者追回全額，其餘依規定結算</a:t>
            </a:r>
          </a:p>
        </p:txBody>
      </p:sp>
    </p:spTree>
    <p:extLst>
      <p:ext uri="{BB962C8B-B14F-4D97-AF65-F5344CB8AC3E}">
        <p14:creationId xmlns:p14="http://schemas.microsoft.com/office/powerpoint/2010/main" val="15676338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507B1595-9F49-9408-FA7C-1184C2B85FC3}"/>
              </a:ext>
            </a:extLst>
          </p:cNvPr>
          <p:cNvGrpSpPr/>
          <p:nvPr/>
        </p:nvGrpSpPr>
        <p:grpSpPr>
          <a:xfrm>
            <a:off x="576469" y="584057"/>
            <a:ext cx="4909931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E83129CA-1612-F58A-46E3-37BD628AF0B8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53CB7B61-A6BA-57ED-7CB7-8E4485A5D187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zh-TW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智慧財產、個資與其他事項</a:t>
              </a:r>
            </a:p>
          </p:txBody>
        </p:sp>
      </p:grpSp>
      <p:sp>
        <p:nvSpPr>
          <p:cNvPr id="9" name="文字方塊 8">
            <a:extLst>
              <a:ext uri="{FF2B5EF4-FFF2-40B4-BE49-F238E27FC236}">
                <a16:creationId xmlns:a16="http://schemas.microsoft.com/office/drawing/2014/main" id="{AC6345CD-26E6-409A-089B-7BE23DB88479}"/>
              </a:ext>
            </a:extLst>
          </p:cNvPr>
          <p:cNvSpPr txBox="1"/>
          <p:nvPr/>
        </p:nvSpPr>
        <p:spPr>
          <a:xfrm>
            <a:off x="541209" y="4186630"/>
            <a:ext cx="611594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en-US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※</a:t>
            </a:r>
            <a:r>
              <a:rPr lang="zh-TW" altLang="en-US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本中心保留依預算、政策及實際執行情形調整、暫停或終止本計</a:t>
            </a:r>
            <a:br>
              <a:rPr lang="en-US" altLang="zh-TW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</a:br>
            <a:r>
              <a:rPr lang="zh-TW" altLang="en-US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    </a:t>
            </a: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畫之權利；相關調整以本中心公告或書面通知為準。</a:t>
            </a:r>
            <a:endParaRPr lang="en-US" altLang="zh-TW" sz="16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en-US" altLang="zh-TW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※</a:t>
            </a:r>
            <a:r>
              <a:rPr lang="zh-TW" altLang="en-US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申請須知、核定計畫、核定函及契約等，均為受補助者應遵守事</a:t>
            </a:r>
            <a:b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項；如有牴觸，依相關法令及本中心核定辦理。</a:t>
            </a:r>
            <a:endParaRPr lang="zh-TW" altLang="zh-TW" sz="1600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640D409D-9020-B900-ED33-0A903B3DE39E}"/>
              </a:ext>
            </a:extLst>
          </p:cNvPr>
          <p:cNvSpPr/>
          <p:nvPr/>
        </p:nvSpPr>
        <p:spPr>
          <a:xfrm>
            <a:off x="348344" y="1703619"/>
            <a:ext cx="6509653" cy="2401530"/>
          </a:xfrm>
          <a:prstGeom prst="roundRect">
            <a:avLst>
              <a:gd name="adj" fmla="val 0"/>
            </a:avLst>
          </a:prstGeom>
          <a:solidFill>
            <a:srgbClr val="1334E3">
              <a:alpha val="60000"/>
            </a:srgbClr>
          </a:solidFill>
          <a:ln w="28575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562320323">
                  <a:custGeom>
                    <a:avLst/>
                    <a:gdLst>
                      <a:gd name="connsiteX0" fmla="*/ 0 w 2463161"/>
                      <a:gd name="connsiteY0" fmla="*/ 74199 h 1154841"/>
                      <a:gd name="connsiteX1" fmla="*/ 74199 w 2463161"/>
                      <a:gd name="connsiteY1" fmla="*/ 0 h 1154841"/>
                      <a:gd name="connsiteX2" fmla="*/ 583447 w 2463161"/>
                      <a:gd name="connsiteY2" fmla="*/ 0 h 1154841"/>
                      <a:gd name="connsiteX3" fmla="*/ 1092695 w 2463161"/>
                      <a:gd name="connsiteY3" fmla="*/ 0 h 1154841"/>
                      <a:gd name="connsiteX4" fmla="*/ 1717681 w 2463161"/>
                      <a:gd name="connsiteY4" fmla="*/ 0 h 1154841"/>
                      <a:gd name="connsiteX5" fmla="*/ 2388962 w 2463161"/>
                      <a:gd name="connsiteY5" fmla="*/ 0 h 1154841"/>
                      <a:gd name="connsiteX6" fmla="*/ 2463161 w 2463161"/>
                      <a:gd name="connsiteY6" fmla="*/ 74199 h 1154841"/>
                      <a:gd name="connsiteX7" fmla="*/ 2463161 w 2463161"/>
                      <a:gd name="connsiteY7" fmla="*/ 587485 h 1154841"/>
                      <a:gd name="connsiteX8" fmla="*/ 2463161 w 2463161"/>
                      <a:gd name="connsiteY8" fmla="*/ 1080642 h 1154841"/>
                      <a:gd name="connsiteX9" fmla="*/ 2388962 w 2463161"/>
                      <a:gd name="connsiteY9" fmla="*/ 1154841 h 1154841"/>
                      <a:gd name="connsiteX10" fmla="*/ 1833419 w 2463161"/>
                      <a:gd name="connsiteY10" fmla="*/ 1154841 h 1154841"/>
                      <a:gd name="connsiteX11" fmla="*/ 1208433 w 2463161"/>
                      <a:gd name="connsiteY11" fmla="*/ 1154841 h 1154841"/>
                      <a:gd name="connsiteX12" fmla="*/ 583447 w 2463161"/>
                      <a:gd name="connsiteY12" fmla="*/ 1154841 h 1154841"/>
                      <a:gd name="connsiteX13" fmla="*/ 74199 w 2463161"/>
                      <a:gd name="connsiteY13" fmla="*/ 1154841 h 1154841"/>
                      <a:gd name="connsiteX14" fmla="*/ 0 w 2463161"/>
                      <a:gd name="connsiteY14" fmla="*/ 1080642 h 1154841"/>
                      <a:gd name="connsiteX15" fmla="*/ 0 w 2463161"/>
                      <a:gd name="connsiteY15" fmla="*/ 597549 h 1154841"/>
                      <a:gd name="connsiteX16" fmla="*/ 0 w 2463161"/>
                      <a:gd name="connsiteY16" fmla="*/ 74199 h 1154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463161" h="1154841" extrusionOk="0">
                        <a:moveTo>
                          <a:pt x="0" y="74199"/>
                        </a:moveTo>
                        <a:cubicBezTo>
                          <a:pt x="-9150" y="27809"/>
                          <a:pt x="36006" y="-1798"/>
                          <a:pt x="74199" y="0"/>
                        </a:cubicBezTo>
                        <a:cubicBezTo>
                          <a:pt x="262756" y="-35145"/>
                          <a:pt x="340654" y="55700"/>
                          <a:pt x="583447" y="0"/>
                        </a:cubicBezTo>
                        <a:cubicBezTo>
                          <a:pt x="826240" y="-55700"/>
                          <a:pt x="888398" y="47799"/>
                          <a:pt x="1092695" y="0"/>
                        </a:cubicBezTo>
                        <a:cubicBezTo>
                          <a:pt x="1296992" y="-47799"/>
                          <a:pt x="1555782" y="57225"/>
                          <a:pt x="1717681" y="0"/>
                        </a:cubicBezTo>
                        <a:cubicBezTo>
                          <a:pt x="1879580" y="-57225"/>
                          <a:pt x="2187817" y="18767"/>
                          <a:pt x="2388962" y="0"/>
                        </a:cubicBezTo>
                        <a:cubicBezTo>
                          <a:pt x="2428090" y="1646"/>
                          <a:pt x="2457744" y="35022"/>
                          <a:pt x="2463161" y="74199"/>
                        </a:cubicBezTo>
                        <a:cubicBezTo>
                          <a:pt x="2490565" y="221301"/>
                          <a:pt x="2449639" y="468446"/>
                          <a:pt x="2463161" y="587485"/>
                        </a:cubicBezTo>
                        <a:cubicBezTo>
                          <a:pt x="2476683" y="706524"/>
                          <a:pt x="2415813" y="925224"/>
                          <a:pt x="2463161" y="1080642"/>
                        </a:cubicBezTo>
                        <a:cubicBezTo>
                          <a:pt x="2461018" y="1119665"/>
                          <a:pt x="2432890" y="1149592"/>
                          <a:pt x="2388962" y="1154841"/>
                        </a:cubicBezTo>
                        <a:cubicBezTo>
                          <a:pt x="2234296" y="1192977"/>
                          <a:pt x="1968358" y="1098611"/>
                          <a:pt x="1833419" y="1154841"/>
                        </a:cubicBezTo>
                        <a:cubicBezTo>
                          <a:pt x="1698480" y="1211071"/>
                          <a:pt x="1519326" y="1113135"/>
                          <a:pt x="1208433" y="1154841"/>
                        </a:cubicBezTo>
                        <a:cubicBezTo>
                          <a:pt x="897540" y="1196547"/>
                          <a:pt x="822422" y="1142486"/>
                          <a:pt x="583447" y="1154841"/>
                        </a:cubicBezTo>
                        <a:cubicBezTo>
                          <a:pt x="344472" y="1167196"/>
                          <a:pt x="181112" y="1151250"/>
                          <a:pt x="74199" y="1154841"/>
                        </a:cubicBezTo>
                        <a:cubicBezTo>
                          <a:pt x="32855" y="1157700"/>
                          <a:pt x="8805" y="1129535"/>
                          <a:pt x="0" y="1080642"/>
                        </a:cubicBezTo>
                        <a:cubicBezTo>
                          <a:pt x="-39006" y="900525"/>
                          <a:pt x="37094" y="743408"/>
                          <a:pt x="0" y="597549"/>
                        </a:cubicBezTo>
                        <a:cubicBezTo>
                          <a:pt x="-37094" y="451690"/>
                          <a:pt x="58568" y="282368"/>
                          <a:pt x="0" y="741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8B43C6D-14DB-3E5F-1A27-0CE1D16BABB9}"/>
              </a:ext>
            </a:extLst>
          </p:cNvPr>
          <p:cNvSpPr txBox="1"/>
          <p:nvPr/>
        </p:nvSpPr>
        <p:spPr>
          <a:xfrm>
            <a:off x="521754" y="1827985"/>
            <a:ext cx="61262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  <a:tabLst>
                <a:tab pos="457200" algn="l"/>
              </a:tabLst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計畫成果之智慧財產權</a:t>
            </a:r>
            <a:r>
              <a:rPr lang="zh-TW" altLang="zh-TW" b="1" dirty="0">
                <a:solidFill>
                  <a:srgbClr val="F0F77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原則歸受補助者所有</a:t>
            </a:r>
            <a:endParaRPr lang="en-US" altLang="zh-TW" b="1" dirty="0">
              <a:solidFill>
                <a:srgbClr val="F0F77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  <a:tabLst>
                <a:tab pos="457200" algn="l"/>
              </a:tabLst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同意</a:t>
            </a:r>
            <a:r>
              <a:rPr lang="zh-TW" altLang="zh-TW" b="1" dirty="0">
                <a:solidFill>
                  <a:srgbClr val="F0F77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無償授權本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中心於非營利內使用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  <a:tabLst>
                <a:tab pos="457200" algn="l"/>
              </a:tabLst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>
                <a:solidFill>
                  <a:srgbClr val="F0F77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申請人個人資料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，得於本計畫必要範圍內蒐集、處理及</a:t>
            </a:r>
            <a:b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利用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  <a:tabLst>
                <a:tab pos="457200" algn="l"/>
              </a:tabLst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本計畫未盡事宜，依相關法令、本中心公告、核定函、</a:t>
            </a:r>
            <a:b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</a:b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契約及補充說明辦理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6548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CC874011-A361-9C83-2D60-6891E4BF33A1}"/>
              </a:ext>
            </a:extLst>
          </p:cNvPr>
          <p:cNvGrpSpPr/>
          <p:nvPr/>
        </p:nvGrpSpPr>
        <p:grpSpPr>
          <a:xfrm>
            <a:off x="576469" y="584057"/>
            <a:ext cx="3218291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EDEC2EBE-3E00-AB54-0382-E8081030051D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9B43C8B6-5B4C-DB6A-44AF-448F0351202A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zh-TW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送件前重點檢核</a:t>
              </a:r>
            </a:p>
          </p:txBody>
        </p:sp>
      </p:grpSp>
      <p:graphicFrame>
        <p:nvGraphicFramePr>
          <p:cNvPr id="5" name="內容版面配置區 3">
            <a:extLst>
              <a:ext uri="{FF2B5EF4-FFF2-40B4-BE49-F238E27FC236}">
                <a16:creationId xmlns:a16="http://schemas.microsoft.com/office/drawing/2014/main" id="{2FC8596B-BD77-B4FD-B390-E21BBC768F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9401367"/>
              </p:ext>
            </p:extLst>
          </p:nvPr>
        </p:nvGraphicFramePr>
        <p:xfrm>
          <a:off x="545703" y="1596846"/>
          <a:ext cx="6107906" cy="3837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8788">
                  <a:extLst>
                    <a:ext uri="{9D8B030D-6E8A-4147-A177-3AD203B41FA5}">
                      <a16:colId xmlns:a16="http://schemas.microsoft.com/office/drawing/2014/main" val="2688749548"/>
                    </a:ext>
                  </a:extLst>
                </a:gridCol>
                <a:gridCol w="5159118">
                  <a:extLst>
                    <a:ext uri="{9D8B030D-6E8A-4147-A177-3AD203B41FA5}">
                      <a16:colId xmlns:a16="http://schemas.microsoft.com/office/drawing/2014/main" val="1766002761"/>
                    </a:ext>
                  </a:extLst>
                </a:gridCol>
              </a:tblGrid>
              <a:tr h="4071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申請期限</a:t>
                      </a:r>
                    </a:p>
                  </a:txBody>
                  <a:tcPr marL="0" marR="0" marT="50800" marB="50800" anchor="ctr">
                    <a:solidFill>
                      <a:srgbClr val="1334E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暫定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  <a:r>
                        <a:rPr lang="zh-TW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日（五）下午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分前完成送件</a:t>
                      </a: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zh-TW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50800" marB="50800" anchor="ctr">
                    <a:solidFill>
                      <a:srgbClr val="1334E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866364"/>
                  </a:ext>
                </a:extLst>
              </a:tr>
              <a:tr h="70722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申請組別</a:t>
                      </a:r>
                    </a:p>
                  </a:txBody>
                  <a:tcPr marL="0" marR="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新創設立組或創業發展組</a:t>
                      </a:r>
                      <a:r>
                        <a:rPr lang="zh-TW" sz="14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擇一提出</a:t>
                      </a: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；同一申請人或實質相同團隊不得重複申請。</a:t>
                      </a:r>
                    </a:p>
                  </a:txBody>
                  <a:tcPr marL="0" marR="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482311"/>
                  </a:ext>
                </a:extLst>
              </a:tr>
              <a:tr h="407119">
                <a:tc>
                  <a:txBody>
                    <a:bodyPr/>
                    <a:lstStyle/>
                    <a:p>
                      <a:pPr marL="0" algn="ctr" defTabSz="539953" rtl="0" eaLnBrk="1" latinLnBrk="0" hangingPunct="1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共同資格</a:t>
                      </a:r>
                    </a:p>
                  </a:txBody>
                  <a:tcPr marL="0" marR="0" marT="50800" marB="50800" anchor="ctr">
                    <a:solidFill>
                      <a:srgbClr val="1334E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39953" rtl="0" eaLnBrk="1" latinLnBrk="0" hangingPunct="1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滿</a:t>
                      </a: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</a:t>
                      </a: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歲且未滿</a:t>
                      </a: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46</a:t>
                      </a: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歲、設籍花蓮縣，三年內</a:t>
                      </a: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</a:t>
                      </a: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小時課程。</a:t>
                      </a:r>
                    </a:p>
                  </a:txBody>
                  <a:tcPr marL="0" marR="0" marT="50800" marB="50800" anchor="ctr">
                    <a:solidFill>
                      <a:srgbClr val="1334E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026109"/>
                  </a:ext>
                </a:extLst>
              </a:tr>
              <a:tr h="80465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經費條件</a:t>
                      </a:r>
                    </a:p>
                  </a:txBody>
                  <a:tcPr marL="0" marR="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每案最高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萬元；</a:t>
                      </a:r>
                      <a:br>
                        <a:rPr lang="en-US" alt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補助款不超過總經費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70%</a:t>
                      </a: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zh-TW" sz="14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自籌款至少</a:t>
                      </a: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</a:txBody>
                  <a:tcPr marL="0" marR="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032488"/>
                  </a:ext>
                </a:extLst>
              </a:tr>
              <a:tr h="804657">
                <a:tc>
                  <a:txBody>
                    <a:bodyPr/>
                    <a:lstStyle/>
                    <a:p>
                      <a:pPr marL="0" algn="ctr" defTabSz="539953" rtl="0" eaLnBrk="1" latinLnBrk="0" hangingPunct="1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新創</a:t>
                      </a:r>
                      <a:endParaRPr lang="en-US" altLang="zh-TW" sz="1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ctr" defTabSz="539953" rtl="0" eaLnBrk="1" latinLnBrk="0" hangingPunct="1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設立組</a:t>
                      </a:r>
                    </a:p>
                  </a:txBody>
                  <a:tcPr marL="0" marR="0" marT="50800" marB="50800" anchor="ctr">
                    <a:solidFill>
                      <a:srgbClr val="1334E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39953" rtl="0" eaLnBrk="1" latinLnBrk="0" hangingPunct="1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獲核定後原則於通知送達次日起</a:t>
                      </a:r>
                      <a:r>
                        <a:rPr 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60</a:t>
                      </a: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日內完成花蓮縣公司或商業</a:t>
                      </a:r>
                      <a:br>
                        <a:rPr lang="en-US" altLang="zh-TW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及稅籍登記。</a:t>
                      </a:r>
                    </a:p>
                  </a:txBody>
                  <a:tcPr marL="0" marR="0" marT="50800" marB="50800" anchor="ctr">
                    <a:solidFill>
                      <a:srgbClr val="1334E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395760"/>
                  </a:ext>
                </a:extLst>
              </a:tr>
              <a:tr h="70722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執行配合</a:t>
                      </a:r>
                    </a:p>
                  </a:txBody>
                  <a:tcPr marL="0" marR="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七個月內完成計畫，並完成至少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場培力、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次輔導、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場實地訪視及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場成果發表會。</a:t>
                      </a:r>
                    </a:p>
                  </a:txBody>
                  <a:tcPr marL="0" marR="0" marT="50800" marB="50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555175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6DBB7584-69C5-82A6-A9A2-55E884B3AB03}"/>
              </a:ext>
            </a:extLst>
          </p:cNvPr>
          <p:cNvSpPr txBox="1"/>
          <p:nvPr/>
        </p:nvSpPr>
        <p:spPr>
          <a:xfrm>
            <a:off x="3053159" y="5602467"/>
            <a:ext cx="36004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本計畫採「先審查核定、再簽約執行、分期撥款」；新創設立組須先完成花蓮縣公司或商業及稅籍登記，兩組皆須自籌至少</a:t>
            </a:r>
            <a:r>
              <a:rPr lang="en-US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30%</a:t>
            </a:r>
            <a:r>
              <a:rPr lang="zh-TW" altLang="zh-TW" sz="12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，並就補助項目提出可核驗之市場成果。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338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E10DC12-D0A0-C0E4-5D3A-8F55A011C0A6}"/>
              </a:ext>
            </a:extLst>
          </p:cNvPr>
          <p:cNvSpPr txBox="1"/>
          <p:nvPr/>
        </p:nvSpPr>
        <p:spPr>
          <a:xfrm>
            <a:off x="1968441" y="3091824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相關問答</a:t>
            </a:r>
            <a:endParaRPr lang="zh-TW" altLang="en-US" sz="6000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9276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36E05111-D40A-4215-ADE2-42D382D21F2A}"/>
              </a:ext>
            </a:extLst>
          </p:cNvPr>
          <p:cNvGrpSpPr/>
          <p:nvPr/>
        </p:nvGrpSpPr>
        <p:grpSpPr>
          <a:xfrm>
            <a:off x="576469" y="584057"/>
            <a:ext cx="978011" cy="615421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46AC31B2-5EFB-4B3D-A1F2-CEF7843666D2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8B20456D-1F22-49CA-840F-544CB6697E38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Q1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4A0F6D65-B6B9-4015-9A9B-E89F646A8D7B}"/>
              </a:ext>
            </a:extLst>
          </p:cNvPr>
          <p:cNvSpPr/>
          <p:nvPr/>
        </p:nvSpPr>
        <p:spPr>
          <a:xfrm>
            <a:off x="1819620" y="1086631"/>
            <a:ext cx="2916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矩形: 圓角 3">
            <a:extLst>
              <a:ext uri="{FF2B5EF4-FFF2-40B4-BE49-F238E27FC236}">
                <a16:creationId xmlns:a16="http://schemas.microsoft.com/office/drawing/2014/main" id="{1AEA0664-0DBD-4E06-87ED-35F0354187EC}"/>
              </a:ext>
            </a:extLst>
          </p:cNvPr>
          <p:cNvSpPr/>
          <p:nvPr/>
        </p:nvSpPr>
        <p:spPr>
          <a:xfrm>
            <a:off x="1670725" y="459271"/>
            <a:ext cx="3079339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為什麼有這個計畫</a:t>
            </a:r>
            <a:endParaRPr lang="zh-TW" altLang="zh-TW" sz="28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5384354-CC28-4B51-9EB9-4B4BCEF6E30C}"/>
              </a:ext>
            </a:extLst>
          </p:cNvPr>
          <p:cNvSpPr/>
          <p:nvPr/>
        </p:nvSpPr>
        <p:spPr>
          <a:xfrm>
            <a:off x="574535" y="1573984"/>
            <a:ext cx="60502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花蓮縣政府為支持本縣青年</a:t>
            </a:r>
            <a:r>
              <a:rPr lang="zh-TW" altLang="en-US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將創意轉化為可持續經營之事業，降低創業初期資金與市場驗證門檻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，透過</a:t>
            </a:r>
            <a:r>
              <a:rPr lang="zh-TW" altLang="en-US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資金支持、專業輔導及成果追蹤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，協助青年事業進行產品、服務、品牌及營運模式</a:t>
            </a:r>
            <a:r>
              <a:rPr lang="zh-TW" altLang="en-US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B5B7732-6150-4FD6-B2CA-0639989DD2FC}"/>
              </a:ext>
            </a:extLst>
          </p:cNvPr>
          <p:cNvGrpSpPr/>
          <p:nvPr/>
        </p:nvGrpSpPr>
        <p:grpSpPr>
          <a:xfrm>
            <a:off x="955375" y="4331388"/>
            <a:ext cx="2317612" cy="950236"/>
            <a:chOff x="637383" y="3683000"/>
            <a:chExt cx="2695574" cy="1498600"/>
          </a:xfrm>
        </p:grpSpPr>
        <p:sp>
          <p:nvSpPr>
            <p:cNvPr id="10" name="矩形: 圓角 17">
              <a:extLst>
                <a:ext uri="{FF2B5EF4-FFF2-40B4-BE49-F238E27FC236}">
                  <a16:creationId xmlns:a16="http://schemas.microsoft.com/office/drawing/2014/main" id="{AB2C5363-BBF3-43F4-88B6-53F57AABA779}"/>
                </a:ext>
              </a:extLst>
            </p:cNvPr>
            <p:cNvSpPr/>
            <p:nvPr/>
          </p:nvSpPr>
          <p:spPr>
            <a:xfrm>
              <a:off x="637383" y="3683000"/>
              <a:ext cx="2695574" cy="1498600"/>
            </a:xfrm>
            <a:custGeom>
              <a:avLst/>
              <a:gdLst>
                <a:gd name="connsiteX0" fmla="*/ 0 w 2695574"/>
                <a:gd name="connsiteY0" fmla="*/ 249772 h 1498600"/>
                <a:gd name="connsiteX1" fmla="*/ 249772 w 2695574"/>
                <a:gd name="connsiteY1" fmla="*/ 0 h 1498600"/>
                <a:gd name="connsiteX2" fmla="*/ 754859 w 2695574"/>
                <a:gd name="connsiteY2" fmla="*/ 0 h 1498600"/>
                <a:gd name="connsiteX3" fmla="*/ 1237986 w 2695574"/>
                <a:gd name="connsiteY3" fmla="*/ 0 h 1498600"/>
                <a:gd name="connsiteX4" fmla="*/ 1786993 w 2695574"/>
                <a:gd name="connsiteY4" fmla="*/ 0 h 1498600"/>
                <a:gd name="connsiteX5" fmla="*/ 2445802 w 2695574"/>
                <a:gd name="connsiteY5" fmla="*/ 0 h 1498600"/>
                <a:gd name="connsiteX6" fmla="*/ 2695574 w 2695574"/>
                <a:gd name="connsiteY6" fmla="*/ 249772 h 1498600"/>
                <a:gd name="connsiteX7" fmla="*/ 2695574 w 2695574"/>
                <a:gd name="connsiteY7" fmla="*/ 719328 h 1498600"/>
                <a:gd name="connsiteX8" fmla="*/ 2695574 w 2695574"/>
                <a:gd name="connsiteY8" fmla="*/ 1248828 h 1498600"/>
                <a:gd name="connsiteX9" fmla="*/ 2445802 w 2695574"/>
                <a:gd name="connsiteY9" fmla="*/ 1498600 h 1498600"/>
                <a:gd name="connsiteX10" fmla="*/ 1940715 w 2695574"/>
                <a:gd name="connsiteY10" fmla="*/ 1498600 h 1498600"/>
                <a:gd name="connsiteX11" fmla="*/ 1347787 w 2695574"/>
                <a:gd name="connsiteY11" fmla="*/ 1498600 h 1498600"/>
                <a:gd name="connsiteX12" fmla="*/ 864660 w 2695574"/>
                <a:gd name="connsiteY12" fmla="*/ 1498600 h 1498600"/>
                <a:gd name="connsiteX13" fmla="*/ 249772 w 2695574"/>
                <a:gd name="connsiteY13" fmla="*/ 1498600 h 1498600"/>
                <a:gd name="connsiteX14" fmla="*/ 0 w 2695574"/>
                <a:gd name="connsiteY14" fmla="*/ 1248828 h 1498600"/>
                <a:gd name="connsiteX15" fmla="*/ 0 w 2695574"/>
                <a:gd name="connsiteY15" fmla="*/ 729319 h 1498600"/>
                <a:gd name="connsiteX16" fmla="*/ 0 w 2695574"/>
                <a:gd name="connsiteY16" fmla="*/ 249772 h 149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95574" h="1498600" extrusionOk="0">
                  <a:moveTo>
                    <a:pt x="0" y="249772"/>
                  </a:moveTo>
                  <a:cubicBezTo>
                    <a:pt x="16637" y="111957"/>
                    <a:pt x="108941" y="-3460"/>
                    <a:pt x="249772" y="0"/>
                  </a:cubicBezTo>
                  <a:cubicBezTo>
                    <a:pt x="392376" y="-23493"/>
                    <a:pt x="642893" y="29079"/>
                    <a:pt x="754859" y="0"/>
                  </a:cubicBezTo>
                  <a:cubicBezTo>
                    <a:pt x="866825" y="-29079"/>
                    <a:pt x="1034860" y="32999"/>
                    <a:pt x="1237986" y="0"/>
                  </a:cubicBezTo>
                  <a:cubicBezTo>
                    <a:pt x="1441112" y="-32999"/>
                    <a:pt x="1655234" y="16406"/>
                    <a:pt x="1786993" y="0"/>
                  </a:cubicBezTo>
                  <a:cubicBezTo>
                    <a:pt x="1918752" y="-16406"/>
                    <a:pt x="2120130" y="47457"/>
                    <a:pt x="2445802" y="0"/>
                  </a:cubicBezTo>
                  <a:cubicBezTo>
                    <a:pt x="2563077" y="-5405"/>
                    <a:pt x="2702420" y="113365"/>
                    <a:pt x="2695574" y="249772"/>
                  </a:cubicBezTo>
                  <a:cubicBezTo>
                    <a:pt x="2734238" y="353462"/>
                    <a:pt x="2664760" y="577825"/>
                    <a:pt x="2695574" y="719328"/>
                  </a:cubicBezTo>
                  <a:cubicBezTo>
                    <a:pt x="2726388" y="860831"/>
                    <a:pt x="2672791" y="1040675"/>
                    <a:pt x="2695574" y="1248828"/>
                  </a:cubicBezTo>
                  <a:cubicBezTo>
                    <a:pt x="2697546" y="1381692"/>
                    <a:pt x="2601428" y="1473720"/>
                    <a:pt x="2445802" y="1498600"/>
                  </a:cubicBezTo>
                  <a:cubicBezTo>
                    <a:pt x="2242175" y="1506180"/>
                    <a:pt x="2162799" y="1474558"/>
                    <a:pt x="1940715" y="1498600"/>
                  </a:cubicBezTo>
                  <a:cubicBezTo>
                    <a:pt x="1718631" y="1522642"/>
                    <a:pt x="1534027" y="1468198"/>
                    <a:pt x="1347787" y="1498600"/>
                  </a:cubicBezTo>
                  <a:cubicBezTo>
                    <a:pt x="1161547" y="1529002"/>
                    <a:pt x="977714" y="1485323"/>
                    <a:pt x="864660" y="1498600"/>
                  </a:cubicBezTo>
                  <a:cubicBezTo>
                    <a:pt x="751606" y="1511877"/>
                    <a:pt x="515867" y="1453025"/>
                    <a:pt x="249772" y="1498600"/>
                  </a:cubicBezTo>
                  <a:cubicBezTo>
                    <a:pt x="114012" y="1495040"/>
                    <a:pt x="-6485" y="1403284"/>
                    <a:pt x="0" y="1248828"/>
                  </a:cubicBezTo>
                  <a:cubicBezTo>
                    <a:pt x="-21960" y="1021545"/>
                    <a:pt x="58119" y="985415"/>
                    <a:pt x="0" y="729319"/>
                  </a:cubicBezTo>
                  <a:cubicBezTo>
                    <a:pt x="-58119" y="473223"/>
                    <a:pt x="27367" y="453846"/>
                    <a:pt x="0" y="249772"/>
                  </a:cubicBezTo>
                  <a:close/>
                </a:path>
              </a:pathLst>
            </a:custGeom>
            <a:noFill/>
            <a:ln w="38100">
              <a:solidFill>
                <a:srgbClr val="F0F774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65878900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20000"/>
                </a:lnSpc>
              </a:pPr>
              <a:endParaRPr lang="zh-TW" alt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6F21CF3D-EBFE-4382-B9B3-B43D8D5FF801}"/>
                </a:ext>
              </a:extLst>
            </p:cNvPr>
            <p:cNvSpPr/>
            <p:nvPr/>
          </p:nvSpPr>
          <p:spPr>
            <a:xfrm>
              <a:off x="760485" y="3795770"/>
              <a:ext cx="2428875" cy="1272353"/>
            </a:xfrm>
            <a:prstGeom prst="roundRect">
              <a:avLst/>
            </a:prstGeom>
            <a:solidFill>
              <a:srgbClr val="F0F7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20000"/>
                </a:lnSpc>
              </a:pPr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每案最高補助</a:t>
              </a:r>
              <a:br>
                <a:rPr lang="en-US" altLang="zh-TW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新台幣</a:t>
              </a:r>
              <a:r>
                <a:rPr lang="en-US" altLang="zh-TW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</a:t>
              </a: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3BD709DA-6E65-40BD-8081-6A7D2576FBED}"/>
              </a:ext>
            </a:extLst>
          </p:cNvPr>
          <p:cNvGrpSpPr/>
          <p:nvPr/>
        </p:nvGrpSpPr>
        <p:grpSpPr>
          <a:xfrm>
            <a:off x="3926327" y="4331388"/>
            <a:ext cx="2317612" cy="950236"/>
            <a:chOff x="3866356" y="3683000"/>
            <a:chExt cx="2695574" cy="1498600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B0A2B846-AD41-46B4-9559-EB0E1D8D4510}"/>
                </a:ext>
              </a:extLst>
            </p:cNvPr>
            <p:cNvSpPr/>
            <p:nvPr/>
          </p:nvSpPr>
          <p:spPr>
            <a:xfrm>
              <a:off x="4009953" y="3795769"/>
              <a:ext cx="2428875" cy="1272353"/>
            </a:xfrm>
            <a:prstGeom prst="roundRect">
              <a:avLst/>
            </a:prstGeom>
            <a:solidFill>
              <a:srgbClr val="73FA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20000"/>
                </a:lnSpc>
              </a:pPr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自籌款</a:t>
              </a:r>
              <a:r>
                <a:rPr lang="en-US" altLang="zh-TW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30%</a:t>
              </a:r>
            </a:p>
          </p:txBody>
        </p:sp>
        <p:sp>
          <p:nvSpPr>
            <p:cNvPr id="14" name="矩形: 圓角 18">
              <a:extLst>
                <a:ext uri="{FF2B5EF4-FFF2-40B4-BE49-F238E27FC236}">
                  <a16:creationId xmlns:a16="http://schemas.microsoft.com/office/drawing/2014/main" id="{8706350A-0E10-4CCE-B033-A4E6BAC86908}"/>
                </a:ext>
              </a:extLst>
            </p:cNvPr>
            <p:cNvSpPr/>
            <p:nvPr/>
          </p:nvSpPr>
          <p:spPr>
            <a:xfrm>
              <a:off x="3866356" y="3683000"/>
              <a:ext cx="2695574" cy="1498600"/>
            </a:xfrm>
            <a:custGeom>
              <a:avLst/>
              <a:gdLst>
                <a:gd name="connsiteX0" fmla="*/ 0 w 2695574"/>
                <a:gd name="connsiteY0" fmla="*/ 249772 h 1498600"/>
                <a:gd name="connsiteX1" fmla="*/ 249772 w 2695574"/>
                <a:gd name="connsiteY1" fmla="*/ 0 h 1498600"/>
                <a:gd name="connsiteX2" fmla="*/ 754859 w 2695574"/>
                <a:gd name="connsiteY2" fmla="*/ 0 h 1498600"/>
                <a:gd name="connsiteX3" fmla="*/ 1237986 w 2695574"/>
                <a:gd name="connsiteY3" fmla="*/ 0 h 1498600"/>
                <a:gd name="connsiteX4" fmla="*/ 1786993 w 2695574"/>
                <a:gd name="connsiteY4" fmla="*/ 0 h 1498600"/>
                <a:gd name="connsiteX5" fmla="*/ 2445802 w 2695574"/>
                <a:gd name="connsiteY5" fmla="*/ 0 h 1498600"/>
                <a:gd name="connsiteX6" fmla="*/ 2695574 w 2695574"/>
                <a:gd name="connsiteY6" fmla="*/ 249772 h 1498600"/>
                <a:gd name="connsiteX7" fmla="*/ 2695574 w 2695574"/>
                <a:gd name="connsiteY7" fmla="*/ 719328 h 1498600"/>
                <a:gd name="connsiteX8" fmla="*/ 2695574 w 2695574"/>
                <a:gd name="connsiteY8" fmla="*/ 1248828 h 1498600"/>
                <a:gd name="connsiteX9" fmla="*/ 2445802 w 2695574"/>
                <a:gd name="connsiteY9" fmla="*/ 1498600 h 1498600"/>
                <a:gd name="connsiteX10" fmla="*/ 1940715 w 2695574"/>
                <a:gd name="connsiteY10" fmla="*/ 1498600 h 1498600"/>
                <a:gd name="connsiteX11" fmla="*/ 1347787 w 2695574"/>
                <a:gd name="connsiteY11" fmla="*/ 1498600 h 1498600"/>
                <a:gd name="connsiteX12" fmla="*/ 864660 w 2695574"/>
                <a:gd name="connsiteY12" fmla="*/ 1498600 h 1498600"/>
                <a:gd name="connsiteX13" fmla="*/ 249772 w 2695574"/>
                <a:gd name="connsiteY13" fmla="*/ 1498600 h 1498600"/>
                <a:gd name="connsiteX14" fmla="*/ 0 w 2695574"/>
                <a:gd name="connsiteY14" fmla="*/ 1248828 h 1498600"/>
                <a:gd name="connsiteX15" fmla="*/ 0 w 2695574"/>
                <a:gd name="connsiteY15" fmla="*/ 729319 h 1498600"/>
                <a:gd name="connsiteX16" fmla="*/ 0 w 2695574"/>
                <a:gd name="connsiteY16" fmla="*/ 249772 h 149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95574" h="1498600" extrusionOk="0">
                  <a:moveTo>
                    <a:pt x="0" y="249772"/>
                  </a:moveTo>
                  <a:cubicBezTo>
                    <a:pt x="16637" y="111957"/>
                    <a:pt x="108941" y="-3460"/>
                    <a:pt x="249772" y="0"/>
                  </a:cubicBezTo>
                  <a:cubicBezTo>
                    <a:pt x="392376" y="-23493"/>
                    <a:pt x="642893" y="29079"/>
                    <a:pt x="754859" y="0"/>
                  </a:cubicBezTo>
                  <a:cubicBezTo>
                    <a:pt x="866825" y="-29079"/>
                    <a:pt x="1034860" y="32999"/>
                    <a:pt x="1237986" y="0"/>
                  </a:cubicBezTo>
                  <a:cubicBezTo>
                    <a:pt x="1441112" y="-32999"/>
                    <a:pt x="1655234" y="16406"/>
                    <a:pt x="1786993" y="0"/>
                  </a:cubicBezTo>
                  <a:cubicBezTo>
                    <a:pt x="1918752" y="-16406"/>
                    <a:pt x="2120130" y="47457"/>
                    <a:pt x="2445802" y="0"/>
                  </a:cubicBezTo>
                  <a:cubicBezTo>
                    <a:pt x="2563077" y="-5405"/>
                    <a:pt x="2702420" y="113365"/>
                    <a:pt x="2695574" y="249772"/>
                  </a:cubicBezTo>
                  <a:cubicBezTo>
                    <a:pt x="2734238" y="353462"/>
                    <a:pt x="2664760" y="577825"/>
                    <a:pt x="2695574" y="719328"/>
                  </a:cubicBezTo>
                  <a:cubicBezTo>
                    <a:pt x="2726388" y="860831"/>
                    <a:pt x="2672791" y="1040675"/>
                    <a:pt x="2695574" y="1248828"/>
                  </a:cubicBezTo>
                  <a:cubicBezTo>
                    <a:pt x="2697546" y="1381692"/>
                    <a:pt x="2601428" y="1473720"/>
                    <a:pt x="2445802" y="1498600"/>
                  </a:cubicBezTo>
                  <a:cubicBezTo>
                    <a:pt x="2242175" y="1506180"/>
                    <a:pt x="2162799" y="1474558"/>
                    <a:pt x="1940715" y="1498600"/>
                  </a:cubicBezTo>
                  <a:cubicBezTo>
                    <a:pt x="1718631" y="1522642"/>
                    <a:pt x="1534027" y="1468198"/>
                    <a:pt x="1347787" y="1498600"/>
                  </a:cubicBezTo>
                  <a:cubicBezTo>
                    <a:pt x="1161547" y="1529002"/>
                    <a:pt x="977714" y="1485323"/>
                    <a:pt x="864660" y="1498600"/>
                  </a:cubicBezTo>
                  <a:cubicBezTo>
                    <a:pt x="751606" y="1511877"/>
                    <a:pt x="515867" y="1453025"/>
                    <a:pt x="249772" y="1498600"/>
                  </a:cubicBezTo>
                  <a:cubicBezTo>
                    <a:pt x="114012" y="1495040"/>
                    <a:pt x="-6485" y="1403284"/>
                    <a:pt x="0" y="1248828"/>
                  </a:cubicBezTo>
                  <a:cubicBezTo>
                    <a:pt x="-21960" y="1021545"/>
                    <a:pt x="58119" y="985415"/>
                    <a:pt x="0" y="729319"/>
                  </a:cubicBezTo>
                  <a:cubicBezTo>
                    <a:pt x="-58119" y="473223"/>
                    <a:pt x="27367" y="453846"/>
                    <a:pt x="0" y="249772"/>
                  </a:cubicBezTo>
                  <a:close/>
                </a:path>
              </a:pathLst>
            </a:custGeom>
            <a:noFill/>
            <a:ln w="38100">
              <a:solidFill>
                <a:srgbClr val="73FAF6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65878900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20000"/>
                </a:lnSpc>
              </a:pPr>
              <a:endParaRPr lang="zh-TW" alt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1E6C45A9-E49F-4C14-9E21-1BB672F59B76}"/>
              </a:ext>
            </a:extLst>
          </p:cNvPr>
          <p:cNvGrpSpPr/>
          <p:nvPr/>
        </p:nvGrpSpPr>
        <p:grpSpPr>
          <a:xfrm>
            <a:off x="955375" y="3076522"/>
            <a:ext cx="2472231" cy="1082854"/>
            <a:chOff x="3522676" y="3124873"/>
            <a:chExt cx="2472231" cy="1082854"/>
          </a:xfrm>
        </p:grpSpPr>
        <p:sp>
          <p:nvSpPr>
            <p:cNvPr id="19" name="矩形: 圓角 17">
              <a:extLst>
                <a:ext uri="{FF2B5EF4-FFF2-40B4-BE49-F238E27FC236}">
                  <a16:creationId xmlns:a16="http://schemas.microsoft.com/office/drawing/2014/main" id="{BB378508-2D20-4DB5-9186-61F1F1C53D03}"/>
                </a:ext>
              </a:extLst>
            </p:cNvPr>
            <p:cNvSpPr/>
            <p:nvPr/>
          </p:nvSpPr>
          <p:spPr>
            <a:xfrm>
              <a:off x="3906599" y="3552350"/>
              <a:ext cx="2088308" cy="655377"/>
            </a:xfrm>
            <a:custGeom>
              <a:avLst/>
              <a:gdLst>
                <a:gd name="connsiteX0" fmla="*/ 0 w 2088308"/>
                <a:gd name="connsiteY0" fmla="*/ 109232 h 655377"/>
                <a:gd name="connsiteX1" fmla="*/ 109232 w 2088308"/>
                <a:gd name="connsiteY1" fmla="*/ 0 h 655377"/>
                <a:gd name="connsiteX2" fmla="*/ 539296 w 2088308"/>
                <a:gd name="connsiteY2" fmla="*/ 0 h 655377"/>
                <a:gd name="connsiteX3" fmla="*/ 950662 w 2088308"/>
                <a:gd name="connsiteY3" fmla="*/ 0 h 655377"/>
                <a:gd name="connsiteX4" fmla="*/ 1418123 w 2088308"/>
                <a:gd name="connsiteY4" fmla="*/ 0 h 655377"/>
                <a:gd name="connsiteX5" fmla="*/ 1979076 w 2088308"/>
                <a:gd name="connsiteY5" fmla="*/ 0 h 655377"/>
                <a:gd name="connsiteX6" fmla="*/ 2088308 w 2088308"/>
                <a:gd name="connsiteY6" fmla="*/ 109232 h 655377"/>
                <a:gd name="connsiteX7" fmla="*/ 2088308 w 2088308"/>
                <a:gd name="connsiteY7" fmla="*/ 546145 h 655377"/>
                <a:gd name="connsiteX8" fmla="*/ 1979076 w 2088308"/>
                <a:gd name="connsiteY8" fmla="*/ 655377 h 655377"/>
                <a:gd name="connsiteX9" fmla="*/ 1530313 w 2088308"/>
                <a:gd name="connsiteY9" fmla="*/ 655377 h 655377"/>
                <a:gd name="connsiteX10" fmla="*/ 1044154 w 2088308"/>
                <a:gd name="connsiteY10" fmla="*/ 655377 h 655377"/>
                <a:gd name="connsiteX11" fmla="*/ 539296 w 2088308"/>
                <a:gd name="connsiteY11" fmla="*/ 655377 h 655377"/>
                <a:gd name="connsiteX12" fmla="*/ 109232 w 2088308"/>
                <a:gd name="connsiteY12" fmla="*/ 655377 h 655377"/>
                <a:gd name="connsiteX13" fmla="*/ 0 w 2088308"/>
                <a:gd name="connsiteY13" fmla="*/ 546145 h 655377"/>
                <a:gd name="connsiteX14" fmla="*/ 0 w 2088308"/>
                <a:gd name="connsiteY14" fmla="*/ 109232 h 655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88308" h="655377" extrusionOk="0">
                  <a:moveTo>
                    <a:pt x="0" y="109232"/>
                  </a:moveTo>
                  <a:cubicBezTo>
                    <a:pt x="17927" y="49046"/>
                    <a:pt x="37450" y="-13734"/>
                    <a:pt x="109232" y="0"/>
                  </a:cubicBezTo>
                  <a:cubicBezTo>
                    <a:pt x="296607" y="-15569"/>
                    <a:pt x="424627" y="6136"/>
                    <a:pt x="539296" y="0"/>
                  </a:cubicBezTo>
                  <a:cubicBezTo>
                    <a:pt x="653965" y="-6136"/>
                    <a:pt x="749591" y="4583"/>
                    <a:pt x="950662" y="0"/>
                  </a:cubicBezTo>
                  <a:cubicBezTo>
                    <a:pt x="1151733" y="-4583"/>
                    <a:pt x="1246290" y="696"/>
                    <a:pt x="1418123" y="0"/>
                  </a:cubicBezTo>
                  <a:cubicBezTo>
                    <a:pt x="1589956" y="-696"/>
                    <a:pt x="1850723" y="25683"/>
                    <a:pt x="1979076" y="0"/>
                  </a:cubicBezTo>
                  <a:cubicBezTo>
                    <a:pt x="2037283" y="-554"/>
                    <a:pt x="2091014" y="49513"/>
                    <a:pt x="2088308" y="109232"/>
                  </a:cubicBezTo>
                  <a:cubicBezTo>
                    <a:pt x="2099302" y="316650"/>
                    <a:pt x="2061340" y="385286"/>
                    <a:pt x="2088308" y="546145"/>
                  </a:cubicBezTo>
                  <a:cubicBezTo>
                    <a:pt x="2093146" y="593351"/>
                    <a:pt x="2040769" y="654637"/>
                    <a:pt x="1979076" y="655377"/>
                  </a:cubicBezTo>
                  <a:cubicBezTo>
                    <a:pt x="1827564" y="691381"/>
                    <a:pt x="1634132" y="625044"/>
                    <a:pt x="1530313" y="655377"/>
                  </a:cubicBezTo>
                  <a:cubicBezTo>
                    <a:pt x="1426494" y="685710"/>
                    <a:pt x="1212087" y="630495"/>
                    <a:pt x="1044154" y="655377"/>
                  </a:cubicBezTo>
                  <a:cubicBezTo>
                    <a:pt x="876221" y="680259"/>
                    <a:pt x="743832" y="640502"/>
                    <a:pt x="539296" y="655377"/>
                  </a:cubicBezTo>
                  <a:cubicBezTo>
                    <a:pt x="334760" y="670252"/>
                    <a:pt x="262289" y="627777"/>
                    <a:pt x="109232" y="655377"/>
                  </a:cubicBezTo>
                  <a:cubicBezTo>
                    <a:pt x="61558" y="657958"/>
                    <a:pt x="6269" y="617346"/>
                    <a:pt x="0" y="546145"/>
                  </a:cubicBezTo>
                  <a:cubicBezTo>
                    <a:pt x="-3193" y="349305"/>
                    <a:pt x="42818" y="255641"/>
                    <a:pt x="0" y="109232"/>
                  </a:cubicBezTo>
                  <a:close/>
                </a:path>
              </a:pathLst>
            </a:custGeom>
            <a:noFill/>
            <a:ln w="38100">
              <a:solidFill>
                <a:srgbClr val="F0F774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65878900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zh-TW" altLang="zh-TW" b="1" dirty="0">
                  <a:solidFill>
                    <a:srgbClr val="E8392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尚未完成</a:t>
              </a:r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公司、</a:t>
              </a:r>
              <a:endParaRPr lang="en-US" altLang="zh-TW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  <a:p>
              <a:pPr algn="ctr"/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商業及稅籍登記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4264D7C7-E53D-460A-96E3-7E8248F913A1}"/>
                </a:ext>
              </a:extLst>
            </p:cNvPr>
            <p:cNvSpPr/>
            <p:nvPr/>
          </p:nvSpPr>
          <p:spPr>
            <a:xfrm>
              <a:off x="3522676" y="3124873"/>
              <a:ext cx="2088308" cy="468000"/>
            </a:xfrm>
            <a:prstGeom prst="roundRect">
              <a:avLst/>
            </a:prstGeom>
            <a:solidFill>
              <a:srgbClr val="F0F7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>
                <a:lnSpc>
                  <a:spcPct val="120000"/>
                </a:lnSpc>
              </a:pPr>
              <a:r>
                <a:rPr lang="en-US" altLang="zh-TW" sz="2000" b="1" dirty="0" err="1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標楷體" panose="03000509000000000000" pitchFamily="65" charset="-120"/>
                </a:rPr>
                <a:t>新創設立組</a:t>
              </a:r>
              <a:r>
                <a:rPr lang="zh-TW" altLang="en-US" sz="2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標楷體" panose="03000509000000000000" pitchFamily="65" charset="-120"/>
                </a:rPr>
                <a:t> </a:t>
              </a:r>
              <a:r>
                <a:rPr lang="iu-Cans-CA" altLang="zh-TW" sz="2000" b="1" dirty="0">
                  <a:solidFill>
                    <a:schemeClr val="tx1"/>
                  </a:solidFill>
                  <a:latin typeface="-webkit-standard"/>
                  <a:ea typeface="Microsoft JhengHei" panose="020B0604030504040204" pitchFamily="34" charset="-120"/>
                </a:rPr>
                <a:t>.ᐟ</a:t>
              </a:r>
              <a:endPara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1F4676ED-8A4F-4F68-8695-233156C39975}"/>
              </a:ext>
            </a:extLst>
          </p:cNvPr>
          <p:cNvGrpSpPr/>
          <p:nvPr/>
        </p:nvGrpSpPr>
        <p:grpSpPr>
          <a:xfrm>
            <a:off x="3926327" y="3103302"/>
            <a:ext cx="2469889" cy="1104225"/>
            <a:chOff x="3522676" y="4491748"/>
            <a:chExt cx="2469889" cy="1104225"/>
          </a:xfrm>
        </p:grpSpPr>
        <p:sp>
          <p:nvSpPr>
            <p:cNvPr id="20" name="矩形: 圓角 18">
              <a:extLst>
                <a:ext uri="{FF2B5EF4-FFF2-40B4-BE49-F238E27FC236}">
                  <a16:creationId xmlns:a16="http://schemas.microsoft.com/office/drawing/2014/main" id="{2EA38A9D-1E7C-495F-ADFC-5D6F0B145AE9}"/>
                </a:ext>
              </a:extLst>
            </p:cNvPr>
            <p:cNvSpPr/>
            <p:nvPr/>
          </p:nvSpPr>
          <p:spPr>
            <a:xfrm>
              <a:off x="3906599" y="4940596"/>
              <a:ext cx="2085966" cy="655377"/>
            </a:xfrm>
            <a:custGeom>
              <a:avLst/>
              <a:gdLst>
                <a:gd name="connsiteX0" fmla="*/ 0 w 2085966"/>
                <a:gd name="connsiteY0" fmla="*/ 109232 h 655377"/>
                <a:gd name="connsiteX1" fmla="*/ 109232 w 2085966"/>
                <a:gd name="connsiteY1" fmla="*/ 0 h 655377"/>
                <a:gd name="connsiteX2" fmla="*/ 538757 w 2085966"/>
                <a:gd name="connsiteY2" fmla="*/ 0 h 655377"/>
                <a:gd name="connsiteX3" fmla="*/ 949608 w 2085966"/>
                <a:gd name="connsiteY3" fmla="*/ 0 h 655377"/>
                <a:gd name="connsiteX4" fmla="*/ 1416483 w 2085966"/>
                <a:gd name="connsiteY4" fmla="*/ 0 h 655377"/>
                <a:gd name="connsiteX5" fmla="*/ 1976734 w 2085966"/>
                <a:gd name="connsiteY5" fmla="*/ 0 h 655377"/>
                <a:gd name="connsiteX6" fmla="*/ 2085966 w 2085966"/>
                <a:gd name="connsiteY6" fmla="*/ 109232 h 655377"/>
                <a:gd name="connsiteX7" fmla="*/ 2085966 w 2085966"/>
                <a:gd name="connsiteY7" fmla="*/ 546145 h 655377"/>
                <a:gd name="connsiteX8" fmla="*/ 1976734 w 2085966"/>
                <a:gd name="connsiteY8" fmla="*/ 655377 h 655377"/>
                <a:gd name="connsiteX9" fmla="*/ 1528534 w 2085966"/>
                <a:gd name="connsiteY9" fmla="*/ 655377 h 655377"/>
                <a:gd name="connsiteX10" fmla="*/ 1042983 w 2085966"/>
                <a:gd name="connsiteY10" fmla="*/ 655377 h 655377"/>
                <a:gd name="connsiteX11" fmla="*/ 538757 w 2085966"/>
                <a:gd name="connsiteY11" fmla="*/ 655377 h 655377"/>
                <a:gd name="connsiteX12" fmla="*/ 109232 w 2085966"/>
                <a:gd name="connsiteY12" fmla="*/ 655377 h 655377"/>
                <a:gd name="connsiteX13" fmla="*/ 0 w 2085966"/>
                <a:gd name="connsiteY13" fmla="*/ 546145 h 655377"/>
                <a:gd name="connsiteX14" fmla="*/ 0 w 2085966"/>
                <a:gd name="connsiteY14" fmla="*/ 109232 h 655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85966" h="655377" extrusionOk="0">
                  <a:moveTo>
                    <a:pt x="0" y="109232"/>
                  </a:moveTo>
                  <a:cubicBezTo>
                    <a:pt x="17927" y="49046"/>
                    <a:pt x="37450" y="-13734"/>
                    <a:pt x="109232" y="0"/>
                  </a:cubicBezTo>
                  <a:cubicBezTo>
                    <a:pt x="260281" y="-17937"/>
                    <a:pt x="420920" y="12195"/>
                    <a:pt x="538757" y="0"/>
                  </a:cubicBezTo>
                  <a:cubicBezTo>
                    <a:pt x="656595" y="-12195"/>
                    <a:pt x="749145" y="41892"/>
                    <a:pt x="949608" y="0"/>
                  </a:cubicBezTo>
                  <a:cubicBezTo>
                    <a:pt x="1150071" y="-41892"/>
                    <a:pt x="1254490" y="23549"/>
                    <a:pt x="1416483" y="0"/>
                  </a:cubicBezTo>
                  <a:cubicBezTo>
                    <a:pt x="1578476" y="-23549"/>
                    <a:pt x="1861474" y="24911"/>
                    <a:pt x="1976734" y="0"/>
                  </a:cubicBezTo>
                  <a:cubicBezTo>
                    <a:pt x="2034941" y="-554"/>
                    <a:pt x="2088672" y="49513"/>
                    <a:pt x="2085966" y="109232"/>
                  </a:cubicBezTo>
                  <a:cubicBezTo>
                    <a:pt x="2096960" y="316650"/>
                    <a:pt x="2058998" y="385286"/>
                    <a:pt x="2085966" y="546145"/>
                  </a:cubicBezTo>
                  <a:cubicBezTo>
                    <a:pt x="2090804" y="593351"/>
                    <a:pt x="2038427" y="654637"/>
                    <a:pt x="1976734" y="655377"/>
                  </a:cubicBezTo>
                  <a:cubicBezTo>
                    <a:pt x="1805075" y="685344"/>
                    <a:pt x="1637133" y="642581"/>
                    <a:pt x="1528534" y="655377"/>
                  </a:cubicBezTo>
                  <a:cubicBezTo>
                    <a:pt x="1419935" y="668173"/>
                    <a:pt x="1235405" y="606671"/>
                    <a:pt x="1042983" y="655377"/>
                  </a:cubicBezTo>
                  <a:cubicBezTo>
                    <a:pt x="850561" y="704083"/>
                    <a:pt x="640142" y="595255"/>
                    <a:pt x="538757" y="655377"/>
                  </a:cubicBezTo>
                  <a:cubicBezTo>
                    <a:pt x="437372" y="715499"/>
                    <a:pt x="216383" y="614039"/>
                    <a:pt x="109232" y="655377"/>
                  </a:cubicBezTo>
                  <a:cubicBezTo>
                    <a:pt x="61558" y="657958"/>
                    <a:pt x="6269" y="617346"/>
                    <a:pt x="0" y="546145"/>
                  </a:cubicBezTo>
                  <a:cubicBezTo>
                    <a:pt x="-3193" y="349305"/>
                    <a:pt x="42818" y="255641"/>
                    <a:pt x="0" y="109232"/>
                  </a:cubicBezTo>
                  <a:close/>
                </a:path>
              </a:pathLst>
            </a:custGeom>
            <a:noFill/>
            <a:ln w="38100">
              <a:solidFill>
                <a:srgbClr val="73FAF6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xmlns="" sd="65878900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公司或商業設立</a:t>
              </a:r>
              <a:endParaRPr lang="en-US" altLang="zh-TW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zh-TW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登記</a:t>
              </a:r>
              <a:r>
                <a:rPr lang="zh-TW" altLang="zh-TW" b="1" dirty="0">
                  <a:solidFill>
                    <a:srgbClr val="E8392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未滿</a:t>
              </a:r>
              <a:r>
                <a:rPr lang="en-US" altLang="zh-TW" b="1" dirty="0">
                  <a:solidFill>
                    <a:srgbClr val="E8392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lang="zh-TW" altLang="zh-TW" b="1" dirty="0">
                  <a:solidFill>
                    <a:srgbClr val="E8392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endParaRPr lang="zh-TW" altLang="en-US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FDF5872A-F7B2-4A85-84F9-E784027C402F}"/>
                </a:ext>
              </a:extLst>
            </p:cNvPr>
            <p:cNvSpPr/>
            <p:nvPr/>
          </p:nvSpPr>
          <p:spPr>
            <a:xfrm>
              <a:off x="3522676" y="4491748"/>
              <a:ext cx="2088308" cy="468000"/>
            </a:xfrm>
            <a:prstGeom prst="roundRect">
              <a:avLst/>
            </a:prstGeom>
            <a:solidFill>
              <a:srgbClr val="73FA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zh-TW" altLang="en-US" sz="2000" b="1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標楷體" panose="03000509000000000000" pitchFamily="65" charset="-120"/>
                </a:rPr>
                <a:t>創業發展組 </a:t>
              </a:r>
              <a:r>
                <a:rPr lang="iu-Cans-CA" altLang="zh-TW" sz="2000" b="1" dirty="0">
                  <a:solidFill>
                    <a:schemeClr val="tx1"/>
                  </a:solidFill>
                  <a:latin typeface="-webkit-standard"/>
                  <a:ea typeface="Microsoft JhengHei" panose="020B0604030504040204" pitchFamily="34" charset="-120"/>
                </a:rPr>
                <a:t>.ᐟ</a:t>
              </a:r>
              <a:endPara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EB02C8B9-1805-2141-154C-486F6518D1E4}"/>
              </a:ext>
            </a:extLst>
          </p:cNvPr>
          <p:cNvCxnSpPr>
            <a:cxnSpLocks/>
          </p:cNvCxnSpPr>
          <p:nvPr/>
        </p:nvCxnSpPr>
        <p:spPr>
          <a:xfrm flipV="1">
            <a:off x="3587686" y="2990395"/>
            <a:ext cx="0" cy="24319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920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5CD54A3A-AAD4-4F93-9DCE-92008C8949DD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A04433F9-AA39-4865-A48A-AD2362911B4A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51175794-82F1-4C9C-8888-149292F7A4B0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申請資格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7ACDA1C5-9035-E6A6-737C-F1CCD5E4BAAC}"/>
              </a:ext>
            </a:extLst>
          </p:cNvPr>
          <p:cNvGrpSpPr/>
          <p:nvPr/>
        </p:nvGrpSpPr>
        <p:grpSpPr>
          <a:xfrm>
            <a:off x="719976" y="2915944"/>
            <a:ext cx="5962159" cy="863883"/>
            <a:chOff x="637680" y="2961664"/>
            <a:chExt cx="5962159" cy="863883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0209B270-B4DF-7432-E613-303F4A9763C7}"/>
                </a:ext>
              </a:extLst>
            </p:cNvPr>
            <p:cNvGrpSpPr/>
            <p:nvPr/>
          </p:nvGrpSpPr>
          <p:grpSpPr>
            <a:xfrm>
              <a:off x="637680" y="2961664"/>
              <a:ext cx="5734784" cy="537003"/>
              <a:chOff x="637680" y="2961664"/>
              <a:chExt cx="5734784" cy="537003"/>
            </a:xfrm>
          </p:grpSpPr>
          <p:sp>
            <p:nvSpPr>
              <p:cNvPr id="9" name="Frame 17">
                <a:extLst>
                  <a:ext uri="{FF2B5EF4-FFF2-40B4-BE49-F238E27FC236}">
                    <a16:creationId xmlns:a16="http://schemas.microsoft.com/office/drawing/2014/main" id="{39B1805A-40A0-4A8C-A307-9CBDD77C1D4E}"/>
                  </a:ext>
                </a:extLst>
              </p:cNvPr>
              <p:cNvSpPr/>
              <p:nvPr/>
            </p:nvSpPr>
            <p:spPr>
              <a:xfrm>
                <a:off x="637680" y="3012202"/>
                <a:ext cx="347025" cy="347025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0000">
                    <a:moveTo>
                      <a:pt x="415456" y="380544"/>
                    </a:moveTo>
                    <a:lnTo>
                      <a:pt x="415456" y="385333"/>
                    </a:lnTo>
                    <a:lnTo>
                      <a:pt x="385333" y="385333"/>
                    </a:lnTo>
                    <a:lnTo>
                      <a:pt x="385333" y="2854667"/>
                    </a:lnTo>
                    <a:lnTo>
                      <a:pt x="1529120" y="2854667"/>
                    </a:lnTo>
                    <a:cubicBezTo>
                      <a:pt x="1267123" y="2430711"/>
                      <a:pt x="997530" y="1721825"/>
                      <a:pt x="436017" y="1672600"/>
                    </a:cubicBezTo>
                    <a:lnTo>
                      <a:pt x="600235" y="1185112"/>
                    </a:lnTo>
                    <a:cubicBezTo>
                      <a:pt x="1132790" y="1359573"/>
                      <a:pt x="1278822" y="1550851"/>
                      <a:pt x="1544730" y="1923929"/>
                    </a:cubicBezTo>
                    <a:cubicBezTo>
                      <a:pt x="1789452" y="1379400"/>
                      <a:pt x="1927092" y="1088696"/>
                      <a:pt x="2233403" y="596568"/>
                    </a:cubicBezTo>
                    <a:lnTo>
                      <a:pt x="2770666" y="596568"/>
                    </a:lnTo>
                    <a:cubicBezTo>
                      <a:pt x="2331495" y="1220469"/>
                      <a:pt x="1907612" y="2113878"/>
                      <a:pt x="1578489" y="2854667"/>
                    </a:cubicBezTo>
                    <a:lnTo>
                      <a:pt x="2854667" y="2854667"/>
                    </a:lnTo>
                    <a:lnTo>
                      <a:pt x="2854667" y="596568"/>
                    </a:lnTo>
                    <a:lnTo>
                      <a:pt x="2858395" y="596568"/>
                    </a:lnTo>
                    <a:lnTo>
                      <a:pt x="2858395" y="380544"/>
                    </a:lnTo>
                    <a:close/>
                    <a:moveTo>
                      <a:pt x="0" y="0"/>
                    </a:moveTo>
                    <a:lnTo>
                      <a:pt x="3240000" y="0"/>
                    </a:lnTo>
                    <a:lnTo>
                      <a:pt x="3240000" y="3240000"/>
                    </a:lnTo>
                    <a:lnTo>
                      <a:pt x="0" y="3240000"/>
                    </a:lnTo>
                    <a:close/>
                  </a:path>
                </a:pathLst>
              </a:custGeom>
              <a:solidFill>
                <a:srgbClr val="1E3A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8" name="群組 37">
                <a:extLst>
                  <a:ext uri="{FF2B5EF4-FFF2-40B4-BE49-F238E27FC236}">
                    <a16:creationId xmlns:a16="http://schemas.microsoft.com/office/drawing/2014/main" id="{4A249F8B-E361-4BFB-90B6-44E0F8F5BA3A}"/>
                  </a:ext>
                </a:extLst>
              </p:cNvPr>
              <p:cNvGrpSpPr/>
              <p:nvPr/>
            </p:nvGrpSpPr>
            <p:grpSpPr>
              <a:xfrm>
                <a:off x="1130034" y="2961664"/>
                <a:ext cx="5242430" cy="537003"/>
                <a:chOff x="1164054" y="2618947"/>
                <a:chExt cx="5242430" cy="537003"/>
              </a:xfrm>
            </p:grpSpPr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EF2A93A9-A8C0-3459-35E8-5D8D3D1F38F3}"/>
                    </a:ext>
                  </a:extLst>
                </p:cNvPr>
                <p:cNvSpPr/>
                <p:nvPr/>
              </p:nvSpPr>
              <p:spPr>
                <a:xfrm>
                  <a:off x="1164054" y="2618948"/>
                  <a:ext cx="5242430" cy="537002"/>
                </a:xfrm>
                <a:prstGeom prst="roundRect">
                  <a:avLst/>
                </a:prstGeom>
                <a:solidFill>
                  <a:srgbClr val="1334E3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TW" alt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5" name="矩形: 圓角 14">
                  <a:extLst>
                    <a:ext uri="{FF2B5EF4-FFF2-40B4-BE49-F238E27FC236}">
                      <a16:creationId xmlns:a16="http://schemas.microsoft.com/office/drawing/2014/main" id="{79FCFF87-1886-3754-34F4-50537A75BDF8}"/>
                    </a:ext>
                  </a:extLst>
                </p:cNvPr>
                <p:cNvSpPr/>
                <p:nvPr/>
              </p:nvSpPr>
              <p:spPr>
                <a:xfrm>
                  <a:off x="1164054" y="2618947"/>
                  <a:ext cx="5175516" cy="448103"/>
                </a:xfrm>
                <a:prstGeom prst="roundRect">
                  <a:avLst/>
                </a:prstGeom>
                <a:solidFill>
                  <a:srgbClr val="1334E3">
                    <a:alpha val="69804"/>
                  </a:srgbClr>
                </a:solidFill>
                <a:ln w="28575">
                  <a:noFill/>
                  <a:prstDash val="soli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zh-TW" sz="2000" kern="1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3</a:t>
                  </a:r>
                  <a:r>
                    <a:rPr lang="zh-TW" altLang="zh-TW" sz="2000" kern="1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年內參與</a:t>
                  </a:r>
                  <a:r>
                    <a:rPr lang="zh-TW" altLang="zh-TW" sz="2000" b="1" kern="100" dirty="0">
                      <a:solidFill>
                        <a:srgbClr val="F0F77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創業輔導相關課程</a:t>
                  </a:r>
                  <a:r>
                    <a:rPr lang="zh-TW" altLang="zh-TW" sz="2000" b="1" kern="1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達</a:t>
                  </a:r>
                  <a:r>
                    <a:rPr lang="en-US" altLang="zh-TW" sz="2000" b="1" kern="1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10</a:t>
                  </a:r>
                  <a:r>
                    <a:rPr lang="zh-TW" altLang="zh-TW" sz="2000" b="1" kern="1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小時</a:t>
                  </a:r>
                  <a:r>
                    <a:rPr lang="zh-TW" altLang="zh-TW" sz="2000" kern="1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以上</a:t>
                  </a:r>
                  <a:endParaRPr lang="zh-TW" altLang="en-US" sz="2000" kern="1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DF97A10F-CDA2-AB43-BA17-CFC8123694E3}"/>
                </a:ext>
              </a:extLst>
            </p:cNvPr>
            <p:cNvSpPr txBox="1"/>
            <p:nvPr/>
          </p:nvSpPr>
          <p:spPr>
            <a:xfrm>
              <a:off x="1075749" y="3517770"/>
              <a:ext cx="552409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zh-TW" sz="135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政府機關、公私立大專校院、依法設立之創育機構或本中心認可單位</a:t>
              </a:r>
              <a:endParaRPr lang="zh-TW" altLang="en-US" sz="1350" b="1" dirty="0"/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79BD42D8-5EA6-3B7B-D6CB-4EEAFC5FDDBF}"/>
              </a:ext>
            </a:extLst>
          </p:cNvPr>
          <p:cNvGrpSpPr/>
          <p:nvPr/>
        </p:nvGrpSpPr>
        <p:grpSpPr>
          <a:xfrm>
            <a:off x="2649972" y="5040034"/>
            <a:ext cx="3804788" cy="1286471"/>
            <a:chOff x="567187" y="4466629"/>
            <a:chExt cx="3804788" cy="1286471"/>
          </a:xfrm>
        </p:grpSpPr>
        <p:sp>
          <p:nvSpPr>
            <p:cNvPr id="26" name="Frame 17">
              <a:extLst>
                <a:ext uri="{FF2B5EF4-FFF2-40B4-BE49-F238E27FC236}">
                  <a16:creationId xmlns:a16="http://schemas.microsoft.com/office/drawing/2014/main" id="{8B915835-CCD9-4D7D-75E1-84A7287C60B2}"/>
                </a:ext>
              </a:extLst>
            </p:cNvPr>
            <p:cNvSpPr/>
            <p:nvPr/>
          </p:nvSpPr>
          <p:spPr>
            <a:xfrm>
              <a:off x="567187" y="4862564"/>
              <a:ext cx="347025" cy="34702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rgbClr val="1E3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7168D1DD-062E-2AE3-F364-6C858205AD0E}"/>
                </a:ext>
              </a:extLst>
            </p:cNvPr>
            <p:cNvGrpSpPr/>
            <p:nvPr/>
          </p:nvGrpSpPr>
          <p:grpSpPr>
            <a:xfrm>
              <a:off x="1035319" y="4466629"/>
              <a:ext cx="3336656" cy="1286471"/>
              <a:chOff x="1035319" y="4466629"/>
              <a:chExt cx="3336656" cy="1286471"/>
            </a:xfrm>
          </p:grpSpPr>
          <p:sp>
            <p:nvSpPr>
              <p:cNvPr id="28" name="矩形: 圓角 27">
                <a:extLst>
                  <a:ext uri="{FF2B5EF4-FFF2-40B4-BE49-F238E27FC236}">
                    <a16:creationId xmlns:a16="http://schemas.microsoft.com/office/drawing/2014/main" id="{9B87757D-DD2A-AAA0-4040-79964D0AD269}"/>
                  </a:ext>
                </a:extLst>
              </p:cNvPr>
              <p:cNvSpPr/>
              <p:nvPr/>
            </p:nvSpPr>
            <p:spPr>
              <a:xfrm>
                <a:off x="1035319" y="4466631"/>
                <a:ext cx="3336656" cy="1286469"/>
              </a:xfrm>
              <a:prstGeom prst="roundRect">
                <a:avLst/>
              </a:prstGeom>
              <a:solidFill>
                <a:srgbClr val="1334E3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TW" alt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矩形: 圓角 28">
                <a:extLst>
                  <a:ext uri="{FF2B5EF4-FFF2-40B4-BE49-F238E27FC236}">
                    <a16:creationId xmlns:a16="http://schemas.microsoft.com/office/drawing/2014/main" id="{0DBC2203-E25E-F1B2-3497-E858CAAE61BC}"/>
                  </a:ext>
                </a:extLst>
              </p:cNvPr>
              <p:cNvSpPr/>
              <p:nvPr/>
            </p:nvSpPr>
            <p:spPr>
              <a:xfrm>
                <a:off x="1035319" y="4466629"/>
                <a:ext cx="3232120" cy="1138030"/>
              </a:xfrm>
              <a:prstGeom prst="roundRect">
                <a:avLst/>
              </a:prstGeom>
              <a:solidFill>
                <a:srgbClr val="1334E3">
                  <a:alpha val="69804"/>
                </a:srgbClr>
              </a:solidFill>
              <a:ln w="28575">
                <a:noFill/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r>
                  <a:rPr lang="zh-TW" altLang="zh-TW" sz="2000" kern="1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申請人以自然人名義之出資額原則不得低於該公司</a:t>
                </a:r>
                <a:r>
                  <a:rPr lang="zh-TW" altLang="zh-TW" sz="2000" b="1" kern="100" dirty="0">
                    <a:solidFill>
                      <a:srgbClr val="F0F77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資本額</a:t>
                </a:r>
                <a:r>
                  <a:rPr lang="en-US" altLang="zh-TW" sz="2000" b="1" kern="100" dirty="0">
                    <a:solidFill>
                      <a:srgbClr val="F0F77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20%</a:t>
                </a:r>
                <a:endParaRPr lang="zh-TW" altLang="en-US" sz="2000" kern="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FCB88DE5-C1DE-3124-10F6-DCAF8F2EDB9A}"/>
              </a:ext>
            </a:extLst>
          </p:cNvPr>
          <p:cNvGrpSpPr/>
          <p:nvPr/>
        </p:nvGrpSpPr>
        <p:grpSpPr>
          <a:xfrm>
            <a:off x="726052" y="3928757"/>
            <a:ext cx="5737279" cy="936003"/>
            <a:chOff x="576470" y="3493101"/>
            <a:chExt cx="5737279" cy="936003"/>
          </a:xfrm>
        </p:grpSpPr>
        <p:sp>
          <p:nvSpPr>
            <p:cNvPr id="22" name="Frame 17">
              <a:extLst>
                <a:ext uri="{FF2B5EF4-FFF2-40B4-BE49-F238E27FC236}">
                  <a16:creationId xmlns:a16="http://schemas.microsoft.com/office/drawing/2014/main" id="{A7037ACA-7513-DECA-948C-1BA3E986ADCD}"/>
                </a:ext>
              </a:extLst>
            </p:cNvPr>
            <p:cNvSpPr/>
            <p:nvPr/>
          </p:nvSpPr>
          <p:spPr>
            <a:xfrm>
              <a:off x="576470" y="3732071"/>
              <a:ext cx="347025" cy="34702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rgbClr val="1E3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9AB563D9-B38E-FEB1-BE26-6BA14C04CED6}"/>
                </a:ext>
              </a:extLst>
            </p:cNvPr>
            <p:cNvGrpSpPr/>
            <p:nvPr/>
          </p:nvGrpSpPr>
          <p:grpSpPr>
            <a:xfrm>
              <a:off x="1055839" y="3493101"/>
              <a:ext cx="5257910" cy="936003"/>
              <a:chOff x="1055839" y="3493101"/>
              <a:chExt cx="5257910" cy="936003"/>
            </a:xfrm>
          </p:grpSpPr>
          <p:sp>
            <p:nvSpPr>
              <p:cNvPr id="24" name="矩形: 圓角 23">
                <a:extLst>
                  <a:ext uri="{FF2B5EF4-FFF2-40B4-BE49-F238E27FC236}">
                    <a16:creationId xmlns:a16="http://schemas.microsoft.com/office/drawing/2014/main" id="{CCD33B46-756D-D064-D1F5-7EA0BCE1BAC5}"/>
                  </a:ext>
                </a:extLst>
              </p:cNvPr>
              <p:cNvSpPr/>
              <p:nvPr/>
            </p:nvSpPr>
            <p:spPr>
              <a:xfrm>
                <a:off x="1055839" y="3493104"/>
                <a:ext cx="5257910" cy="936000"/>
              </a:xfrm>
              <a:prstGeom prst="roundRect">
                <a:avLst/>
              </a:prstGeom>
              <a:solidFill>
                <a:srgbClr val="1334E3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TW" alt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矩形: 圓角 24">
                <a:extLst>
                  <a:ext uri="{FF2B5EF4-FFF2-40B4-BE49-F238E27FC236}">
                    <a16:creationId xmlns:a16="http://schemas.microsoft.com/office/drawing/2014/main" id="{B044B75F-2FC3-B146-6396-BE16E2AB7725}"/>
                  </a:ext>
                </a:extLst>
              </p:cNvPr>
              <p:cNvSpPr/>
              <p:nvPr/>
            </p:nvSpPr>
            <p:spPr>
              <a:xfrm>
                <a:off x="1055839" y="3493101"/>
                <a:ext cx="5188501" cy="828000"/>
              </a:xfrm>
              <a:prstGeom prst="roundRect">
                <a:avLst/>
              </a:prstGeom>
              <a:solidFill>
                <a:srgbClr val="1334E3">
                  <a:alpha val="69804"/>
                </a:srgbClr>
              </a:solidFill>
              <a:ln w="28575">
                <a:noFill/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r>
                  <a:rPr lang="zh-TW" altLang="en-US" sz="2000" kern="1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提案內容需</a:t>
                </a:r>
                <a:r>
                  <a:rPr lang="zh-TW" altLang="zh-TW" sz="2000" kern="1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具明確市場需求、可執行之商業模式及合理財務規劃，並</a:t>
                </a:r>
                <a:r>
                  <a:rPr lang="zh-TW" altLang="zh-TW" sz="2000" b="1" kern="100" dirty="0">
                    <a:solidFill>
                      <a:srgbClr val="F0F77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與花蓮產業連結</a:t>
                </a:r>
                <a:endParaRPr lang="zh-TW" altLang="en-US" sz="2000" kern="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9C36821B-A481-6B29-F63E-FCA84EAE8C00}"/>
              </a:ext>
            </a:extLst>
          </p:cNvPr>
          <p:cNvGrpSpPr/>
          <p:nvPr/>
        </p:nvGrpSpPr>
        <p:grpSpPr>
          <a:xfrm>
            <a:off x="719976" y="1780233"/>
            <a:ext cx="5743355" cy="936000"/>
            <a:chOff x="637680" y="1825953"/>
            <a:chExt cx="5743355" cy="936000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82D5AC8B-FD0D-EF40-0F56-3A128C489DFD}"/>
                </a:ext>
              </a:extLst>
            </p:cNvPr>
            <p:cNvSpPr/>
            <p:nvPr/>
          </p:nvSpPr>
          <p:spPr>
            <a:xfrm>
              <a:off x="1151411" y="1825953"/>
              <a:ext cx="5229624" cy="936000"/>
            </a:xfrm>
            <a:prstGeom prst="roundRect">
              <a:avLst/>
            </a:prstGeom>
            <a:solidFill>
              <a:srgbClr val="1334E3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A79C544F-9546-763C-8A85-22BEA11211AB}"/>
                </a:ext>
              </a:extLst>
            </p:cNvPr>
            <p:cNvSpPr/>
            <p:nvPr/>
          </p:nvSpPr>
          <p:spPr>
            <a:xfrm>
              <a:off x="1151411" y="1833062"/>
              <a:ext cx="5154139" cy="828000"/>
            </a:xfrm>
            <a:prstGeom prst="roundRect">
              <a:avLst/>
            </a:prstGeom>
            <a:solidFill>
              <a:srgbClr val="1334E3">
                <a:alpha val="69804"/>
              </a:srgbClr>
            </a:solidFill>
            <a:ln w="28575"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r>
                <a:rPr lang="zh-TW" altLang="zh-TW" sz="2000" kern="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申請人為中華民國國民並設籍</a:t>
              </a:r>
              <a:r>
                <a:rPr lang="zh-TW" altLang="zh-TW" sz="2000" b="1" kern="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花蓮縣</a:t>
              </a:r>
              <a:r>
                <a:rPr lang="zh-TW" altLang="zh-TW" sz="2000" kern="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，申請截止日已</a:t>
              </a:r>
              <a:r>
                <a:rPr lang="zh-TW" altLang="zh-TW" sz="2000" b="1" kern="100" dirty="0">
                  <a:solidFill>
                    <a:srgbClr val="F0F7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年滿</a:t>
              </a:r>
              <a:r>
                <a:rPr lang="en-US" altLang="zh-TW" sz="2000" b="1" kern="100" dirty="0">
                  <a:solidFill>
                    <a:srgbClr val="F0F7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18</a:t>
              </a:r>
              <a:r>
                <a:rPr lang="zh-TW" altLang="zh-TW" sz="2000" b="1" kern="100" dirty="0">
                  <a:solidFill>
                    <a:srgbClr val="F0F7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歲且未滿</a:t>
              </a:r>
              <a:r>
                <a:rPr lang="en-US" altLang="zh-TW" sz="2000" b="1" kern="100" dirty="0">
                  <a:solidFill>
                    <a:srgbClr val="F0F7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46</a:t>
              </a:r>
              <a:r>
                <a:rPr lang="zh-TW" altLang="zh-TW" sz="2000" b="1" kern="100" dirty="0">
                  <a:solidFill>
                    <a:srgbClr val="F0F7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歲</a:t>
              </a:r>
              <a:endParaRPr lang="zh-TW" alt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Frame 17">
              <a:extLst>
                <a:ext uri="{FF2B5EF4-FFF2-40B4-BE49-F238E27FC236}">
                  <a16:creationId xmlns:a16="http://schemas.microsoft.com/office/drawing/2014/main" id="{AD007D58-C447-F860-799F-40164FA7714D}"/>
                </a:ext>
              </a:extLst>
            </p:cNvPr>
            <p:cNvSpPr/>
            <p:nvPr/>
          </p:nvSpPr>
          <p:spPr>
            <a:xfrm>
              <a:off x="637680" y="2092926"/>
              <a:ext cx="347025" cy="34702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rgbClr val="1E3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265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A202BE25-3531-4938-B59F-F97DC633C031}"/>
              </a:ext>
            </a:extLst>
          </p:cNvPr>
          <p:cNvGrpSpPr/>
          <p:nvPr/>
        </p:nvGrpSpPr>
        <p:grpSpPr>
          <a:xfrm>
            <a:off x="576469" y="584057"/>
            <a:ext cx="978011" cy="615421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0370A7A5-F826-405C-AF63-5AE94C6B28C3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AB28A524-2757-4743-B2C6-8F83C967B18E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Q2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20FCEB08-DF46-4CBB-8F80-4FB6B120DE0D}"/>
              </a:ext>
            </a:extLst>
          </p:cNvPr>
          <p:cNvSpPr/>
          <p:nvPr/>
        </p:nvSpPr>
        <p:spPr>
          <a:xfrm>
            <a:off x="1819620" y="1086631"/>
            <a:ext cx="2916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矩形: 圓角 3">
            <a:extLst>
              <a:ext uri="{FF2B5EF4-FFF2-40B4-BE49-F238E27FC236}">
                <a16:creationId xmlns:a16="http://schemas.microsoft.com/office/drawing/2014/main" id="{6157592F-B17A-43C0-86C7-EC9548C21B55}"/>
              </a:ext>
            </a:extLst>
          </p:cNvPr>
          <p:cNvSpPr/>
          <p:nvPr/>
        </p:nvSpPr>
        <p:spPr>
          <a:xfrm>
            <a:off x="1670725" y="459271"/>
            <a:ext cx="3079339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補助款能怎麼用</a:t>
            </a:r>
            <a:endParaRPr lang="zh-TW" altLang="zh-TW" sz="28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BEB3CAB2-FE5C-4832-84B7-858BB2669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149461"/>
              </p:ext>
            </p:extLst>
          </p:nvPr>
        </p:nvGraphicFramePr>
        <p:xfrm>
          <a:off x="355600" y="1455777"/>
          <a:ext cx="6483350" cy="3672848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206632">
                  <a:extLst>
                    <a:ext uri="{9D8B030D-6E8A-4147-A177-3AD203B41FA5}">
                      <a16:colId xmlns:a16="http://schemas.microsoft.com/office/drawing/2014/main" val="1081586631"/>
                    </a:ext>
                  </a:extLst>
                </a:gridCol>
                <a:gridCol w="2285422">
                  <a:extLst>
                    <a:ext uri="{9D8B030D-6E8A-4147-A177-3AD203B41FA5}">
                      <a16:colId xmlns:a16="http://schemas.microsoft.com/office/drawing/2014/main" val="3845336527"/>
                    </a:ext>
                  </a:extLst>
                </a:gridCol>
                <a:gridCol w="1293759">
                  <a:extLst>
                    <a:ext uri="{9D8B030D-6E8A-4147-A177-3AD203B41FA5}">
                      <a16:colId xmlns:a16="http://schemas.microsoft.com/office/drawing/2014/main" val="3050845270"/>
                    </a:ext>
                  </a:extLst>
                </a:gridCol>
                <a:gridCol w="1697537">
                  <a:extLst>
                    <a:ext uri="{9D8B030D-6E8A-4147-A177-3AD203B41FA5}">
                      <a16:colId xmlns:a16="http://schemas.microsoft.com/office/drawing/2014/main" val="3840744311"/>
                    </a:ext>
                  </a:extLst>
                </a:gridCol>
              </a:tblGrid>
              <a:tr h="10332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補助項目</a:t>
                      </a:r>
                      <a:endParaRPr lang="zh-TW" sz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可編列內容</a:t>
                      </a:r>
                      <a:endParaRPr lang="zh-TW" sz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額度原則</a:t>
                      </a:r>
                      <a:endParaRPr lang="zh-TW" sz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主要核銷佐證</a:t>
                      </a:r>
                      <a:endParaRPr lang="zh-TW" sz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348495"/>
                  </a:ext>
                </a:extLst>
              </a:tr>
              <a:tr h="20375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產品／服務開發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原型、試作、測試、材料、檢驗、驗證、打樣及小量試產</a:t>
                      </a:r>
                      <a:endParaRPr lang="zh-TW" sz="12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依核定計畫</a:t>
                      </a:r>
                      <a:endParaRPr lang="zh-TW" sz="12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發票或收據、成果照片、測試或驗證資料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060633"/>
                  </a:ext>
                </a:extLst>
              </a:tr>
              <a:tr h="2037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品牌與市場推廣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品牌識別、包裝、影像、展售、數位廣告、網站及電商建置</a:t>
                      </a:r>
                      <a:endParaRPr lang="zh-TW" sz="12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合計不逾</a:t>
                      </a:r>
                      <a:endParaRPr lang="en-US" sz="1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補助款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endParaRPr lang="zh-TW" sz="12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契約、發票、設計成果、投放或成效數據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944700"/>
                  </a:ext>
                </a:extLst>
              </a:tr>
              <a:tr h="20375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專業服務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財務、法務、技術、設計、行銷、資安、</a:t>
                      </a:r>
                      <a:r>
                        <a:rPr lang="en-US" sz="12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ESG</a:t>
                      </a:r>
                      <a:r>
                        <a:rPr lang="zh-TW" sz="12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或商模顧問</a:t>
                      </a:r>
                      <a:endParaRPr lang="zh-TW" sz="12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合計不逾</a:t>
                      </a:r>
                      <a:endParaRPr lang="en-US" sz="1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補助款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endParaRPr lang="zh-TW" sz="12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契約、發票、顧問成果或會議紀錄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86213"/>
                  </a:ext>
                </a:extLst>
              </a:tr>
              <a:tr h="1876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智慧財產與認證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專利、商標、檢驗、產品或服務必要之認證費</a:t>
                      </a:r>
                      <a:endParaRPr lang="zh-TW" sz="12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依核定計畫</a:t>
                      </a:r>
                      <a:endParaRPr lang="zh-TW" sz="12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規費單據、申請或證明文件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302948"/>
                  </a:ext>
                </a:extLst>
              </a:tr>
              <a:tr h="22999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營業場所租金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花蓮縣內實際營運場所租金</a:t>
                      </a:r>
                      <a:endParaRPr lang="zh-TW" sz="12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最長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12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個月</a:t>
                      </a:r>
                      <a:r>
                        <a:rPr lang="zh-TW" sz="12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且</a:t>
                      </a:r>
                      <a:endParaRPr lang="en-US" altLang="zh-TW" sz="1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不逾補助款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sz="12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租約、付款及所有權或合法使用證明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482635"/>
                  </a:ext>
                </a:extLst>
              </a:tr>
              <a:tr h="22999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空間改善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與營運直接相關之固定裝修、招牌及必要修繕</a:t>
                      </a:r>
                      <a:endParaRPr lang="zh-TW" sz="12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不逾補助款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40%</a:t>
                      </a:r>
                      <a:endParaRPr lang="zh-TW" sz="12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契約、估價、發票、施工前後照片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286932"/>
                  </a:ext>
                </a:extLst>
              </a:tr>
              <a:tr h="22999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營業用設備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與主要營業項目直接相關之新購生財器具、機械或數位設備</a:t>
                      </a:r>
                      <a:endParaRPr lang="zh-TW" sz="12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與空間改善合計</a:t>
                      </a:r>
                      <a:br>
                        <a:rPr lang="en-US" altLang="zh-TW" sz="12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2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不逾補助款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60%</a:t>
                      </a:r>
                      <a:endParaRPr lang="zh-TW" sz="12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報價、發票、財產照片、型號及保固資料</a:t>
                      </a:r>
                      <a:endParaRPr lang="zh-TW" sz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657920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21FB235C-8A56-4C09-9A87-FECF20BBBDAF}"/>
              </a:ext>
            </a:extLst>
          </p:cNvPr>
          <p:cNvSpPr txBox="1"/>
          <p:nvPr/>
        </p:nvSpPr>
        <p:spPr>
          <a:xfrm>
            <a:off x="2849741" y="5280305"/>
            <a:ext cx="2733179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TW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※</a:t>
            </a:r>
            <a:r>
              <a:rPr lang="zh-TW" altLang="en-US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zh-TW" altLang="zh-TW" b="1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空間改善補充原則</a:t>
            </a:r>
            <a:endParaRPr lang="en-US" altLang="zh-TW" b="1" dirty="0">
              <a:solidFill>
                <a:srgbClr val="1334E3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r>
              <a:rPr lang="zh-TW" altLang="zh-TW" sz="14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空間改善</a:t>
            </a:r>
            <a:r>
              <a:rPr lang="zh-TW" altLang="zh-TW" sz="14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不得作為計畫唯一或主要補助內容</a:t>
            </a:r>
            <a:r>
              <a:rPr lang="zh-TW" altLang="zh-TW" sz="14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，並</a:t>
            </a:r>
            <a:r>
              <a:rPr lang="zh-TW" altLang="zh-TW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以花蓮縣內實際營業場所之固定設施為限</a:t>
            </a:r>
            <a:r>
              <a:rPr lang="zh-TW" altLang="en-US" sz="14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。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296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559D948B-F8D1-4F2D-9581-054C47452B03}"/>
              </a:ext>
            </a:extLst>
          </p:cNvPr>
          <p:cNvGrpSpPr/>
          <p:nvPr/>
        </p:nvGrpSpPr>
        <p:grpSpPr>
          <a:xfrm>
            <a:off x="576469" y="584057"/>
            <a:ext cx="978011" cy="615421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1B7ADA51-6DBC-431B-BE87-CDC8E13BFC31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CE78293F-A8FF-49C4-96A4-425DE796D335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Q3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74E19AA9-9136-4E56-9A12-3611460D6609}"/>
              </a:ext>
            </a:extLst>
          </p:cNvPr>
          <p:cNvSpPr/>
          <p:nvPr/>
        </p:nvSpPr>
        <p:spPr>
          <a:xfrm>
            <a:off x="1819620" y="1086631"/>
            <a:ext cx="2916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矩形: 圓角 3">
            <a:extLst>
              <a:ext uri="{FF2B5EF4-FFF2-40B4-BE49-F238E27FC236}">
                <a16:creationId xmlns:a16="http://schemas.microsoft.com/office/drawing/2014/main" id="{BEE8F179-C976-4125-95B1-363858A8E230}"/>
              </a:ext>
            </a:extLst>
          </p:cNvPr>
          <p:cNvSpPr/>
          <p:nvPr/>
        </p:nvSpPr>
        <p:spPr>
          <a:xfrm>
            <a:off x="1670725" y="459271"/>
            <a:ext cx="3079339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我資格符合嗎？</a:t>
            </a:r>
            <a:endParaRPr lang="zh-TW" altLang="zh-TW" sz="28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B9396E1C-5391-45CA-90E1-003B1397A622}"/>
              </a:ext>
            </a:extLst>
          </p:cNvPr>
          <p:cNvSpPr/>
          <p:nvPr/>
        </p:nvSpPr>
        <p:spPr>
          <a:xfrm>
            <a:off x="1062808" y="4080358"/>
            <a:ext cx="2088308" cy="46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lnSpc>
                <a:spcPct val="120000"/>
              </a:lnSpc>
            </a:pPr>
            <a:r>
              <a:rPr lang="en-US" altLang="zh-TW" sz="2000" b="1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新創設立組</a:t>
            </a:r>
            <a:r>
              <a: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iu-Cans-CA" altLang="zh-TW" sz="2000" b="1" dirty="0">
                <a:solidFill>
                  <a:schemeClr val="tx1"/>
                </a:solidFill>
                <a:latin typeface="-webkit-standard"/>
                <a:ea typeface="Microsoft JhengHei" panose="020B0604030504040204" pitchFamily="34" charset="-120"/>
              </a:rPr>
              <a:t>.ᐟ</a:t>
            </a:r>
            <a:endParaRPr lang="zh-TW" altLang="en-US" sz="2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B6E74203-D5C0-47C3-B89B-7EA3BD44B5C4}"/>
              </a:ext>
            </a:extLst>
          </p:cNvPr>
          <p:cNvSpPr/>
          <p:nvPr/>
        </p:nvSpPr>
        <p:spPr>
          <a:xfrm>
            <a:off x="4390285" y="4080358"/>
            <a:ext cx="1764508" cy="46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創業發展組 </a:t>
            </a:r>
            <a:r>
              <a:rPr lang="iu-Cans-CA" altLang="zh-TW" sz="2000" b="1" dirty="0">
                <a:solidFill>
                  <a:schemeClr val="tx1"/>
                </a:solidFill>
                <a:latin typeface="-webkit-standard"/>
                <a:ea typeface="Microsoft JhengHei" panose="020B0604030504040204" pitchFamily="34" charset="-120"/>
              </a:rPr>
              <a:t>.ᐟ</a:t>
            </a:r>
            <a:endParaRPr lang="zh-TW" altLang="en-US" sz="2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CE71B522-DCF7-6CAB-1C18-42A016C8E234}"/>
              </a:ext>
            </a:extLst>
          </p:cNvPr>
          <p:cNvGrpSpPr/>
          <p:nvPr/>
        </p:nvGrpSpPr>
        <p:grpSpPr>
          <a:xfrm>
            <a:off x="513795" y="1515133"/>
            <a:ext cx="6157278" cy="2446430"/>
            <a:chOff x="513795" y="1469413"/>
            <a:chExt cx="6157278" cy="2446430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BA2DCFF0-538E-4D5F-81F8-A13FD192B8C4}"/>
                </a:ext>
              </a:extLst>
            </p:cNvPr>
            <p:cNvSpPr/>
            <p:nvPr/>
          </p:nvSpPr>
          <p:spPr>
            <a:xfrm>
              <a:off x="528239" y="1469413"/>
              <a:ext cx="1980000" cy="756000"/>
            </a:xfrm>
            <a:prstGeom prst="roundRect">
              <a:avLst/>
            </a:prstGeom>
            <a:solidFill>
              <a:srgbClr val="1334E3">
                <a:alpha val="80000"/>
              </a:srgb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中華民國國民並</a:t>
              </a:r>
              <a:br>
                <a:rPr lang="en-US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</a:br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設籍花蓮縣</a:t>
              </a:r>
              <a:endParaRPr lang="zh-TW" altLang="en-US" sz="1600" b="1" kern="1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577188EC-A69E-40BD-B4E2-6FD0C4305D2C}"/>
                </a:ext>
              </a:extLst>
            </p:cNvPr>
            <p:cNvSpPr/>
            <p:nvPr/>
          </p:nvSpPr>
          <p:spPr>
            <a:xfrm>
              <a:off x="2603160" y="1469413"/>
              <a:ext cx="1980000" cy="756000"/>
            </a:xfrm>
            <a:prstGeom prst="roundRect">
              <a:avLst/>
            </a:prstGeom>
            <a:solidFill>
              <a:srgbClr val="1334E3">
                <a:alpha val="80000"/>
              </a:srgb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申請截止日</a:t>
              </a:r>
              <a:endParaRPr lang="en-US" altLang="zh-TW" sz="1600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滿</a:t>
              </a:r>
              <a:r>
                <a:rPr lang="en-US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18</a:t>
              </a:r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歲未滿</a:t>
              </a:r>
              <a:r>
                <a:rPr lang="en-US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46</a:t>
              </a:r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歲</a:t>
              </a:r>
              <a:endParaRPr lang="zh-TW" altLang="en-US" sz="1600" b="1" kern="1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C15AFFC9-4ED9-49B2-AC75-A0BC27802F68}"/>
                </a:ext>
              </a:extLst>
            </p:cNvPr>
            <p:cNvSpPr/>
            <p:nvPr/>
          </p:nvSpPr>
          <p:spPr>
            <a:xfrm>
              <a:off x="4691073" y="1469413"/>
              <a:ext cx="1980000" cy="756000"/>
            </a:xfrm>
            <a:prstGeom prst="roundRect">
              <a:avLst/>
            </a:prstGeom>
            <a:solidFill>
              <a:srgbClr val="1334E3">
                <a:alpha val="80000"/>
              </a:srgb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3</a:t>
              </a:r>
              <a:r>
                <a:rPr lang="zh-TW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年內參與創業相關課程</a:t>
              </a:r>
              <a:r>
                <a:rPr lang="en-US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10</a:t>
              </a:r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小時</a:t>
              </a:r>
              <a:endParaRPr lang="zh-TW" altLang="en-US" sz="1600" b="1" kern="1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7A3639B5-EAE4-4838-A0D3-44D013531979}"/>
                </a:ext>
              </a:extLst>
            </p:cNvPr>
            <p:cNvSpPr/>
            <p:nvPr/>
          </p:nvSpPr>
          <p:spPr>
            <a:xfrm>
              <a:off x="4691073" y="2305083"/>
              <a:ext cx="1980000" cy="756000"/>
            </a:xfrm>
            <a:prstGeom prst="roundRect">
              <a:avLst/>
            </a:prstGeom>
            <a:solidFill>
              <a:srgbClr val="1334E3">
                <a:alpha val="80000"/>
              </a:srgb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自然人名義</a:t>
              </a:r>
              <a:r>
                <a:rPr lang="zh-TW" altLang="en-US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出資</a:t>
              </a:r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額</a:t>
              </a:r>
              <a:r>
                <a:rPr lang="en-US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&gt;20%</a:t>
              </a:r>
              <a:r>
                <a:rPr lang="zh-TW" altLang="en-US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資本額</a:t>
              </a:r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025D157F-66C4-4F84-B212-D99FEEBCD5D5}"/>
                </a:ext>
              </a:extLst>
            </p:cNvPr>
            <p:cNvSpPr/>
            <p:nvPr/>
          </p:nvSpPr>
          <p:spPr>
            <a:xfrm>
              <a:off x="4689900" y="3149898"/>
              <a:ext cx="1980000" cy="756000"/>
            </a:xfrm>
            <a:prstGeom prst="roundRect">
              <a:avLst/>
            </a:prstGeom>
            <a:solidFill>
              <a:srgbClr val="1334E3">
                <a:alpha val="80000"/>
              </a:srgb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結案後</a:t>
              </a:r>
              <a:r>
                <a:rPr lang="en-US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</a:t>
              </a:r>
              <a:r>
                <a:rPr lang="zh-TW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年應</a:t>
              </a:r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持續在花蓮營運</a:t>
              </a:r>
              <a:endParaRPr lang="zh-TW" altLang="en-US" sz="1600" b="1" kern="1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739910B4-0CCE-41A2-B6B5-66237813EE59}"/>
                </a:ext>
              </a:extLst>
            </p:cNvPr>
            <p:cNvSpPr/>
            <p:nvPr/>
          </p:nvSpPr>
          <p:spPr>
            <a:xfrm>
              <a:off x="528239" y="2310056"/>
              <a:ext cx="1980000" cy="756000"/>
            </a:xfrm>
            <a:prstGeom prst="roundRect">
              <a:avLst/>
            </a:prstGeom>
            <a:solidFill>
              <a:srgbClr val="1334E3">
                <a:alpha val="80000"/>
              </a:srgb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營運地點</a:t>
              </a:r>
              <a:r>
                <a:rPr lang="zh-TW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在花蓮縣</a:t>
              </a:r>
              <a:r>
                <a:rPr lang="zh-TW" altLang="en-US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，並有鏈結</a:t>
              </a:r>
            </a:p>
          </p:txBody>
        </p:sp>
        <p:sp>
          <p:nvSpPr>
            <p:cNvPr id="45" name="矩形: 圓角 44">
              <a:extLst>
                <a:ext uri="{FF2B5EF4-FFF2-40B4-BE49-F238E27FC236}">
                  <a16:creationId xmlns:a16="http://schemas.microsoft.com/office/drawing/2014/main" id="{5D4B0BD9-420C-49F5-B742-50CDCDC91C9A}"/>
                </a:ext>
              </a:extLst>
            </p:cNvPr>
            <p:cNvSpPr/>
            <p:nvPr/>
          </p:nvSpPr>
          <p:spPr>
            <a:xfrm>
              <a:off x="2611108" y="2307386"/>
              <a:ext cx="1980000" cy="756000"/>
            </a:xfrm>
            <a:prstGeom prst="roundRect">
              <a:avLst/>
            </a:prstGeom>
            <a:solidFill>
              <a:srgbClr val="1334E3">
                <a:alpha val="80000"/>
              </a:srgb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申請人應為</a:t>
              </a:r>
              <a:r>
                <a:rPr lang="zh-TW" altLang="en-US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公司或商業負責人</a:t>
              </a:r>
            </a:p>
          </p:txBody>
        </p:sp>
        <p:sp>
          <p:nvSpPr>
            <p:cNvPr id="48" name="矩形: 圓角 47">
              <a:extLst>
                <a:ext uri="{FF2B5EF4-FFF2-40B4-BE49-F238E27FC236}">
                  <a16:creationId xmlns:a16="http://schemas.microsoft.com/office/drawing/2014/main" id="{2D53A6EF-F2A1-45EB-85AB-AE00D3A78FAE}"/>
                </a:ext>
              </a:extLst>
            </p:cNvPr>
            <p:cNvSpPr/>
            <p:nvPr/>
          </p:nvSpPr>
          <p:spPr>
            <a:xfrm>
              <a:off x="2595212" y="3154504"/>
              <a:ext cx="1980000" cy="756000"/>
            </a:xfrm>
            <a:prstGeom prst="roundRect">
              <a:avLst/>
            </a:prstGeom>
            <a:solidFill>
              <a:srgbClr val="1334E3">
                <a:alpha val="80000"/>
              </a:srgb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未曾獲</a:t>
              </a:r>
              <a:r>
                <a:rPr lang="zh-TW" altLang="en-US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與</a:t>
              </a:r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本計畫</a:t>
              </a:r>
              <a:r>
                <a:rPr lang="zh-TW" altLang="en-US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或同性質之</a:t>
              </a:r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補助</a:t>
              </a:r>
              <a:endParaRPr lang="zh-TW" altLang="en-US" sz="1600" b="1" kern="1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9" name="矩形: 圓角 48">
              <a:extLst>
                <a:ext uri="{FF2B5EF4-FFF2-40B4-BE49-F238E27FC236}">
                  <a16:creationId xmlns:a16="http://schemas.microsoft.com/office/drawing/2014/main" id="{E98CC5FD-0EDC-4FAD-9F3B-C28EF077737F}"/>
                </a:ext>
              </a:extLst>
            </p:cNvPr>
            <p:cNvSpPr/>
            <p:nvPr/>
          </p:nvSpPr>
          <p:spPr>
            <a:xfrm>
              <a:off x="513795" y="3159843"/>
              <a:ext cx="1980000" cy="756000"/>
            </a:xfrm>
            <a:prstGeom prst="roundRect">
              <a:avLst/>
            </a:prstGeom>
            <a:solidFill>
              <a:srgbClr val="1334E3">
                <a:alpha val="80000"/>
              </a:srgbClr>
            </a:solidFill>
            <a:ln w="28575">
              <a:noFill/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zh-TW" sz="1600" kern="1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應具明確</a:t>
              </a:r>
              <a:r>
                <a:rPr lang="zh-TW" altLang="zh-TW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市場需求</a:t>
              </a:r>
              <a:r>
                <a:rPr lang="zh-TW" altLang="en-US" sz="1600" b="1" kern="100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與可執行性</a:t>
              </a:r>
            </a:p>
          </p:txBody>
        </p:sp>
      </p:grp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6477F792-FAB3-4A71-805B-CA02D5C49E5D}"/>
              </a:ext>
            </a:extLst>
          </p:cNvPr>
          <p:cNvSpPr/>
          <p:nvPr/>
        </p:nvSpPr>
        <p:spPr>
          <a:xfrm>
            <a:off x="3815301" y="4548358"/>
            <a:ext cx="2854599" cy="756000"/>
          </a:xfrm>
          <a:prstGeom prst="roundRect">
            <a:avLst/>
          </a:prstGeom>
          <a:solidFill>
            <a:srgbClr val="73FAF6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5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公司或商業登記</a:t>
            </a:r>
            <a:r>
              <a:rPr lang="zh-TW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en-US" altLang="zh-TW" sz="155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5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資本額</a:t>
            </a:r>
            <a:r>
              <a:rPr lang="zh-TW" altLang="en-US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未達一千萬元</a:t>
            </a: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994ACE1E-A3F5-49A5-BAB9-29E3D99E1F05}"/>
              </a:ext>
            </a:extLst>
          </p:cNvPr>
          <p:cNvSpPr/>
          <p:nvPr/>
        </p:nvSpPr>
        <p:spPr>
          <a:xfrm>
            <a:off x="500808" y="4548358"/>
            <a:ext cx="2859264" cy="756000"/>
          </a:xfrm>
          <a:prstGeom prst="roundRect">
            <a:avLst/>
          </a:prstGeom>
          <a:solidFill>
            <a:srgbClr val="F0F774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en-US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日內</a:t>
            </a:r>
            <a:r>
              <a:rPr lang="zh-TW" altLang="zh-TW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完成登記後簽約請款</a:t>
            </a:r>
            <a:endParaRPr lang="en-US" altLang="zh-TW" sz="155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zh-TW" altLang="en-US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申請人</a:t>
            </a:r>
            <a:r>
              <a:rPr lang="zh-TW" altLang="en-US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不得為其他事業代表人</a:t>
            </a:r>
            <a:endParaRPr lang="zh-TW" altLang="zh-TW" sz="155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AD662104-2459-04C6-B882-5F0E5421D27C}"/>
              </a:ext>
            </a:extLst>
          </p:cNvPr>
          <p:cNvCxnSpPr>
            <a:cxnSpLocks/>
          </p:cNvCxnSpPr>
          <p:nvPr/>
        </p:nvCxnSpPr>
        <p:spPr>
          <a:xfrm flipV="1">
            <a:off x="3587686" y="4314358"/>
            <a:ext cx="0" cy="11080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8439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22E9A-01F3-46C0-4A78-0ED555DE6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5D0776C4-A38B-DDDE-2C3B-1DA28A0EC654}"/>
              </a:ext>
            </a:extLst>
          </p:cNvPr>
          <p:cNvGrpSpPr/>
          <p:nvPr/>
        </p:nvGrpSpPr>
        <p:grpSpPr>
          <a:xfrm>
            <a:off x="576469" y="584057"/>
            <a:ext cx="978011" cy="615421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6E0E0A5E-E33D-DB01-E8B3-5641FFF7FD8D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2C8E2E80-F21F-0D8F-DBDB-DB62EFF218AE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Q4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矩形: 圓角 3">
            <a:extLst>
              <a:ext uri="{FF2B5EF4-FFF2-40B4-BE49-F238E27FC236}">
                <a16:creationId xmlns:a16="http://schemas.microsoft.com/office/drawing/2014/main" id="{D5247E2B-1EFE-DF3C-D968-AA36257ABB16}"/>
              </a:ext>
            </a:extLst>
          </p:cNvPr>
          <p:cNvSpPr/>
          <p:nvPr/>
        </p:nvSpPr>
        <p:spPr>
          <a:xfrm>
            <a:off x="1670725" y="459271"/>
            <a:ext cx="3079339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那些課程符合資格</a:t>
            </a:r>
            <a:endParaRPr lang="zh-TW" altLang="zh-TW" sz="28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A242C10-0208-1DFD-6DDA-04977395A7BD}"/>
              </a:ext>
            </a:extLst>
          </p:cNvPr>
          <p:cNvSpPr txBox="1"/>
          <p:nvPr/>
        </p:nvSpPr>
        <p:spPr>
          <a:xfrm>
            <a:off x="598508" y="1459520"/>
            <a:ext cx="6068991" cy="126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TW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zh-TW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年內參與</a:t>
            </a:r>
            <a:r>
              <a:rPr lang="zh-TW" altLang="zh-TW" sz="2000" b="1" kern="100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創業輔導相關課程達</a:t>
            </a:r>
            <a:r>
              <a:rPr lang="en-US" altLang="zh-TW" sz="2000" b="1" kern="100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sz="2000" b="1" kern="100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小時以上</a:t>
            </a:r>
            <a:r>
              <a:rPr lang="zh-TW" altLang="en-US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，包含</a:t>
            </a:r>
            <a:r>
              <a:rPr lang="zh-TW" altLang="zh-TW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府機關、公私立大專校院、依法設立之創育機構或本中心認可單位</a:t>
            </a:r>
            <a:r>
              <a:rPr lang="zh-TW" altLang="en-US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en-US" sz="2000" b="1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2047EB5-3383-8631-AC58-AD789823A925}"/>
              </a:ext>
            </a:extLst>
          </p:cNvPr>
          <p:cNvSpPr txBox="1"/>
          <p:nvPr/>
        </p:nvSpPr>
        <p:spPr>
          <a:xfrm>
            <a:off x="3206747" y="6027516"/>
            <a:ext cx="33312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建議先提出證明並跟執行單位洽詢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6AEAEE93-63D0-5F18-8258-1B370121E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384536"/>
              </p:ext>
            </p:extLst>
          </p:nvPr>
        </p:nvGraphicFramePr>
        <p:xfrm>
          <a:off x="710987" y="2857641"/>
          <a:ext cx="5844032" cy="2308717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515616">
                  <a:extLst>
                    <a:ext uri="{9D8B030D-6E8A-4147-A177-3AD203B41FA5}">
                      <a16:colId xmlns:a16="http://schemas.microsoft.com/office/drawing/2014/main" val="1081586631"/>
                    </a:ext>
                  </a:extLst>
                </a:gridCol>
                <a:gridCol w="3328416">
                  <a:extLst>
                    <a:ext uri="{9D8B030D-6E8A-4147-A177-3AD203B41FA5}">
                      <a16:colId xmlns:a16="http://schemas.microsoft.com/office/drawing/2014/main" val="3845336527"/>
                    </a:ext>
                  </a:extLst>
                </a:gridCol>
              </a:tblGrid>
              <a:tr h="28287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altLang="en-US" sz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課程參考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  <a:endParaRPr lang="zh-TW" sz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348495"/>
                  </a:ext>
                </a:extLst>
              </a:tr>
              <a:tr h="5064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solidFill>
                            <a:srgbClr val="1334E3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青發中心新創大學堂</a:t>
                      </a:r>
                      <a:endParaRPr lang="zh-TW" altLang="en-US" sz="1600" b="1" dirty="0">
                        <a:solidFill>
                          <a:srgbClr val="1334E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FCF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9/18</a:t>
                      </a: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有實體課程，共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FCF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060633"/>
                  </a:ext>
                </a:extLst>
              </a:tr>
              <a:tr h="5064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solidFill>
                            <a:srgbClr val="1334E3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微型創業鳳凰</a:t>
                      </a:r>
                      <a:endParaRPr lang="zh-TW" altLang="en-US" sz="1600" b="1" dirty="0">
                        <a:solidFill>
                          <a:srgbClr val="1334E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9/16-18</a:t>
                      </a: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有實體課程，共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944700"/>
                  </a:ext>
                </a:extLst>
              </a:tr>
              <a:tr h="5064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rgbClr val="1334E3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中小企業網路大學校</a:t>
                      </a:r>
                      <a:endParaRPr lang="zh-TW" altLang="en-US" sz="1600" b="1" dirty="0">
                        <a:solidFill>
                          <a:srgbClr val="1334E3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FCF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全線上課程，上完即取得證明</a:t>
                      </a: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FCF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86213"/>
                  </a:ext>
                </a:extLst>
              </a:tr>
              <a:tr h="5064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solidFill>
                            <a:srgbClr val="1334E3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其他認定說明</a:t>
                      </a: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曾修習學校創業相關課程、花蓮縣政府勞工大學堂、花蓮縣政府青年發展中心相關創業講座</a:t>
                      </a:r>
                      <a:endParaRPr lang="en-US" altLang="zh-TW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302948"/>
                  </a:ext>
                </a:extLst>
              </a:tr>
            </a:tbl>
          </a:graphicData>
        </a:graphic>
      </p:graphicFrame>
      <p:sp>
        <p:nvSpPr>
          <p:cNvPr id="9" name="Freeform 5">
            <a:extLst>
              <a:ext uri="{FF2B5EF4-FFF2-40B4-BE49-F238E27FC236}">
                <a16:creationId xmlns:a16="http://schemas.microsoft.com/office/drawing/2014/main" id="{F207A4B1-20FC-D6B3-CF93-8C61C6939E40}"/>
              </a:ext>
            </a:extLst>
          </p:cNvPr>
          <p:cNvSpPr/>
          <p:nvPr/>
        </p:nvSpPr>
        <p:spPr>
          <a:xfrm>
            <a:off x="1819620" y="1086631"/>
            <a:ext cx="2916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00940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3C585E6-EF28-47FB-BDE3-C4D6132E419F}"/>
              </a:ext>
            </a:extLst>
          </p:cNvPr>
          <p:cNvSpPr/>
          <p:nvPr/>
        </p:nvSpPr>
        <p:spPr>
          <a:xfrm>
            <a:off x="812810" y="1673313"/>
            <a:ext cx="5573691" cy="125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申請人、實質經營者及其事業</a:t>
            </a:r>
            <a:r>
              <a:rPr lang="zh-TW" altLang="zh-TW" sz="20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未曾獲本計畫補助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；歷年曾核定但未領取補助款，且已</a:t>
            </a:r>
            <a:r>
              <a:rPr lang="zh-TW" altLang="zh-TW" sz="20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完成撤案或廢止程序者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，不在此限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185A545-48C4-45C3-AF77-87C7DB4B08C9}"/>
              </a:ext>
            </a:extLst>
          </p:cNvPr>
          <p:cNvGrpSpPr/>
          <p:nvPr/>
        </p:nvGrpSpPr>
        <p:grpSpPr>
          <a:xfrm>
            <a:off x="576469" y="584057"/>
            <a:ext cx="978011" cy="615421"/>
            <a:chOff x="576470" y="584057"/>
            <a:chExt cx="2735266" cy="919663"/>
          </a:xfrm>
        </p:grpSpPr>
        <p:sp>
          <p:nvSpPr>
            <p:cNvPr id="4" name="矩形: 圓角 2">
              <a:extLst>
                <a:ext uri="{FF2B5EF4-FFF2-40B4-BE49-F238E27FC236}">
                  <a16:creationId xmlns:a16="http://schemas.microsoft.com/office/drawing/2014/main" id="{F21C956F-E8BA-41A6-9D01-9CBCA1CB33A7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" name="矩形: 圓角 3">
              <a:extLst>
                <a:ext uri="{FF2B5EF4-FFF2-40B4-BE49-F238E27FC236}">
                  <a16:creationId xmlns:a16="http://schemas.microsoft.com/office/drawing/2014/main" id="{372111B4-5956-4049-9CC5-93BF1BF533C2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Q5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FE1546A1-7A77-48F3-9D9F-9897B598D554}"/>
              </a:ext>
            </a:extLst>
          </p:cNvPr>
          <p:cNvSpPr/>
          <p:nvPr/>
        </p:nvSpPr>
        <p:spPr>
          <a:xfrm>
            <a:off x="1819620" y="1086631"/>
            <a:ext cx="4860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矩形: 圓角 3">
            <a:extLst>
              <a:ext uri="{FF2B5EF4-FFF2-40B4-BE49-F238E27FC236}">
                <a16:creationId xmlns:a16="http://schemas.microsoft.com/office/drawing/2014/main" id="{E01A7D45-9E91-465F-812E-7181DCC8897D}"/>
              </a:ext>
            </a:extLst>
          </p:cNvPr>
          <p:cNvSpPr/>
          <p:nvPr/>
        </p:nvSpPr>
        <p:spPr>
          <a:xfrm>
            <a:off x="1670725" y="459271"/>
            <a:ext cx="4952119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有拿過補助計畫，還能申請嗎？</a:t>
            </a:r>
            <a:endParaRPr lang="zh-TW" altLang="zh-TW" sz="28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EB87C43C-CAC6-BA13-700C-3B21B863D98C}"/>
              </a:ext>
            </a:extLst>
          </p:cNvPr>
          <p:cNvGrpSpPr/>
          <p:nvPr/>
        </p:nvGrpSpPr>
        <p:grpSpPr>
          <a:xfrm>
            <a:off x="917408" y="3294025"/>
            <a:ext cx="5340701" cy="1843096"/>
            <a:chOff x="917408" y="3368983"/>
            <a:chExt cx="5340701" cy="1843096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FDF2E347-C3A1-A7A5-335C-FB4873BE4209}"/>
                </a:ext>
              </a:extLst>
            </p:cNvPr>
            <p:cNvSpPr/>
            <p:nvPr/>
          </p:nvSpPr>
          <p:spPr>
            <a:xfrm>
              <a:off x="917408" y="3694176"/>
              <a:ext cx="5245648" cy="151790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C04F1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4132EDCD-1FA2-4F3D-8B44-CC4C1E96C01B}"/>
                </a:ext>
              </a:extLst>
            </p:cNvPr>
            <p:cNvSpPr/>
            <p:nvPr/>
          </p:nvSpPr>
          <p:spPr>
            <a:xfrm>
              <a:off x="1076494" y="4127952"/>
              <a:ext cx="4967690" cy="10196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同一計畫內容或同一支出項目不得重複獲取政府補助；已申請、審查中或已獲補助者均應揭露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，需填寫：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1600" b="1" dirty="0">
                  <a:highlight>
                    <a:srgbClr val="FFFF00"/>
                  </a:highligh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附件</a:t>
              </a:r>
              <a:r>
                <a:rPr lang="en-US" altLang="zh-TW" sz="1600" b="1" dirty="0">
                  <a:highlight>
                    <a:srgbClr val="FFFF00"/>
                  </a:highligh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A-</a:t>
              </a:r>
              <a:r>
                <a:rPr lang="en-US" altLang="zh-TW" sz="1600" b="1" dirty="0" err="1">
                  <a:highlight>
                    <a:srgbClr val="FFFF00"/>
                  </a:highligh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07其他政府補助揭露表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</a:p>
          </p:txBody>
        </p:sp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7FE653E3-2D62-43A0-AE1B-6299935FDF67}"/>
                </a:ext>
              </a:extLst>
            </p:cNvPr>
            <p:cNvSpPr/>
            <p:nvPr/>
          </p:nvSpPr>
          <p:spPr>
            <a:xfrm>
              <a:off x="1151488" y="3368983"/>
              <a:ext cx="4222740" cy="47173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C04F1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花蓮縣光復青年創業再生行動計畫</a:t>
              </a:r>
            </a:p>
          </p:txBody>
        </p:sp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A417C42D-3B3B-4992-8CB7-B8E571B3E3E2}"/>
                </a:ext>
              </a:extLst>
            </p:cNvPr>
            <p:cNvSpPr/>
            <p:nvPr/>
          </p:nvSpPr>
          <p:spPr>
            <a:xfrm>
              <a:off x="941203" y="3419964"/>
              <a:ext cx="369768" cy="369768"/>
            </a:xfrm>
            <a:prstGeom prst="ellipse">
              <a:avLst/>
            </a:prstGeom>
            <a:solidFill>
              <a:srgbClr val="E8392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X</a:t>
              </a:r>
              <a:endPara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語音泡泡: 矩形 11">
              <a:extLst>
                <a:ext uri="{FF2B5EF4-FFF2-40B4-BE49-F238E27FC236}">
                  <a16:creationId xmlns:a16="http://schemas.microsoft.com/office/drawing/2014/main" id="{2CFD589F-9646-17DC-1926-47C05439583B}"/>
                </a:ext>
              </a:extLst>
            </p:cNvPr>
            <p:cNvSpPr/>
            <p:nvPr/>
          </p:nvSpPr>
          <p:spPr>
            <a:xfrm rot="20779928">
              <a:off x="4634368" y="3600314"/>
              <a:ext cx="1623741" cy="396000"/>
            </a:xfrm>
            <a:prstGeom prst="wedgeRectCallout">
              <a:avLst>
                <a:gd name="adj1" fmla="val -20619"/>
                <a:gd name="adj2" fmla="val 21142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屬同性質補助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99554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D44ED11D-A77D-4750-AD8A-3A9C1A8903FD}"/>
              </a:ext>
            </a:extLst>
          </p:cNvPr>
          <p:cNvGrpSpPr/>
          <p:nvPr/>
        </p:nvGrpSpPr>
        <p:grpSpPr>
          <a:xfrm>
            <a:off x="576469" y="584057"/>
            <a:ext cx="978011" cy="615421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A9D4593A-67AE-497A-BD89-2DB5E1ABF859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BA28DBCF-3A15-4055-BDF5-085664B12762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Q6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674166A2-E8D7-45EE-B7CF-871C8B38E59B}"/>
              </a:ext>
            </a:extLst>
          </p:cNvPr>
          <p:cNvSpPr/>
          <p:nvPr/>
        </p:nvSpPr>
        <p:spPr>
          <a:xfrm>
            <a:off x="1819620" y="1086631"/>
            <a:ext cx="3564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矩形: 圓角 3">
            <a:extLst>
              <a:ext uri="{FF2B5EF4-FFF2-40B4-BE49-F238E27FC236}">
                <a16:creationId xmlns:a16="http://schemas.microsoft.com/office/drawing/2014/main" id="{C17EE39E-FB0A-4E5C-8A2C-D9B22C018C62}"/>
              </a:ext>
            </a:extLst>
          </p:cNvPr>
          <p:cNvSpPr/>
          <p:nvPr/>
        </p:nvSpPr>
        <p:spPr>
          <a:xfrm>
            <a:off x="1670725" y="459271"/>
            <a:ext cx="3752175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申請需繳交附件資料</a:t>
            </a:r>
            <a:endParaRPr lang="zh-TW" altLang="zh-TW" sz="28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34925D4C-D8F7-44A7-B946-5A71AA6C81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629043"/>
              </p:ext>
            </p:extLst>
          </p:nvPr>
        </p:nvGraphicFramePr>
        <p:xfrm>
          <a:off x="774414" y="1386937"/>
          <a:ext cx="5423185" cy="3998196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553198">
                  <a:extLst>
                    <a:ext uri="{9D8B030D-6E8A-4147-A177-3AD203B41FA5}">
                      <a16:colId xmlns:a16="http://schemas.microsoft.com/office/drawing/2014/main" val="3710726450"/>
                    </a:ext>
                  </a:extLst>
                </a:gridCol>
                <a:gridCol w="3869987">
                  <a:extLst>
                    <a:ext uri="{9D8B030D-6E8A-4147-A177-3AD203B41FA5}">
                      <a16:colId xmlns:a16="http://schemas.microsoft.com/office/drawing/2014/main" val="3894936092"/>
                    </a:ext>
                  </a:extLst>
                </a:gridCol>
              </a:tblGrid>
              <a:tr h="333183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編號</a:t>
                      </a:r>
                      <a:endParaRPr lang="zh-TW" sz="14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表單名稱</a:t>
                      </a:r>
                      <a:endParaRPr lang="zh-TW" sz="14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513826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 </a:t>
                      </a:r>
                      <a:r>
                        <a:rPr 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A-01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申請文件檢核表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6008021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 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A-02</a:t>
                      </a:r>
                      <a:endParaRPr lang="zh-TW" sz="1400" b="1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申請書</a:t>
                      </a:r>
                      <a:endParaRPr lang="zh-TW" sz="1400" b="1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375885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A-03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青年創業計畫書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8262450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marL="0" algn="ctr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A-04</a:t>
                      </a:r>
                      <a:endParaRPr lang="zh-TW" altLang="en-US" sz="1600" b="1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經費概算表</a:t>
                      </a:r>
                      <a:endParaRPr lang="zh-TW" altLang="en-US" sz="1600" b="1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64386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 </a:t>
                      </a:r>
                      <a:r>
                        <a:rPr 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A-05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里程碑暨補助權重表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37782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marL="0" algn="ctr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**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A-06</a:t>
                      </a:r>
                      <a:endParaRPr lang="zh-TW" altLang="en-US" sz="1600" b="1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團隊名冊暨參與同意書</a:t>
                      </a: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045602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 </a:t>
                      </a:r>
                      <a:r>
                        <a:rPr 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A-07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其他政府補助揭露表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58752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marL="0" algn="ctr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▲</a:t>
                      </a:r>
                      <a:r>
                        <a:rPr lang="zh-TW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A-08</a:t>
                      </a:r>
                      <a:endParaRPr lang="zh-TW" altLang="en-US" sz="1600" b="1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利害關係及關係人交易揭露表</a:t>
                      </a: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150918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 </a:t>
                      </a:r>
                      <a:r>
                        <a:rPr 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A-09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申請切結書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829757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marL="0" algn="ctr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**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A-10</a:t>
                      </a:r>
                      <a:endParaRPr lang="zh-TW" altLang="en-US" sz="1600" b="1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個人資料告知暨同意書</a:t>
                      </a: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651093"/>
                  </a:ext>
                </a:extLst>
              </a:tr>
              <a:tr h="333183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A-12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提案簡報建議架構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2279" marR="52279" marT="39209" marB="39209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699209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63AE0213-38DC-41BC-AECC-6EC0612B1C39}"/>
              </a:ext>
            </a:extLst>
          </p:cNvPr>
          <p:cNvSpPr txBox="1"/>
          <p:nvPr/>
        </p:nvSpPr>
        <p:spPr>
          <a:xfrm>
            <a:off x="3683001" y="5539831"/>
            <a:ext cx="24066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*須本人親簽並蓋章</a:t>
            </a:r>
            <a:endParaRPr lang="en-US" altLang="zh-TW" sz="1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**</a:t>
            </a:r>
            <a:r>
              <a:rPr lang="zh-TW" altLang="en-US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同時需所有團隊成員親簽</a:t>
            </a:r>
            <a:endParaRPr lang="en-US" altLang="zh-TW" sz="1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▲</a:t>
            </a:r>
            <a:r>
              <a:rPr lang="zh-TW" altLang="en-US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需蓋公司章與負責人章</a:t>
            </a:r>
          </a:p>
        </p:txBody>
      </p:sp>
    </p:spTree>
    <p:extLst>
      <p:ext uri="{BB962C8B-B14F-4D97-AF65-F5344CB8AC3E}">
        <p14:creationId xmlns:p14="http://schemas.microsoft.com/office/powerpoint/2010/main" val="1338502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C81BF-4720-9420-9B7A-D11E42697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ACD382C9-BAFB-6CEF-C8E8-689FF4F118EE}"/>
              </a:ext>
            </a:extLst>
          </p:cNvPr>
          <p:cNvSpPr/>
          <p:nvPr/>
        </p:nvSpPr>
        <p:spPr>
          <a:xfrm>
            <a:off x="475884" y="1375561"/>
            <a:ext cx="5573691" cy="379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除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A1-A12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的文件，檢核表中有其他項目：</a:t>
            </a: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F61768CE-5913-F8AE-9379-7905E507C7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498146"/>
              </p:ext>
            </p:extLst>
          </p:nvPr>
        </p:nvGraphicFramePr>
        <p:xfrm>
          <a:off x="576468" y="1821855"/>
          <a:ext cx="6043788" cy="3216489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872047">
                  <a:extLst>
                    <a:ext uri="{9D8B030D-6E8A-4147-A177-3AD203B41FA5}">
                      <a16:colId xmlns:a16="http://schemas.microsoft.com/office/drawing/2014/main" val="3710726450"/>
                    </a:ext>
                  </a:extLst>
                </a:gridCol>
                <a:gridCol w="1041394">
                  <a:extLst>
                    <a:ext uri="{9D8B030D-6E8A-4147-A177-3AD203B41FA5}">
                      <a16:colId xmlns:a16="http://schemas.microsoft.com/office/drawing/2014/main" val="3894936092"/>
                    </a:ext>
                  </a:extLst>
                </a:gridCol>
                <a:gridCol w="3130347">
                  <a:extLst>
                    <a:ext uri="{9D8B030D-6E8A-4147-A177-3AD203B41FA5}">
                      <a16:colId xmlns:a16="http://schemas.microsoft.com/office/drawing/2014/main" val="2131861775"/>
                    </a:ext>
                  </a:extLst>
                </a:gridCol>
              </a:tblGrid>
              <a:tr h="425083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文件名稱</a:t>
                      </a:r>
                      <a:endParaRPr lang="zh-TW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對應組別</a:t>
                      </a:r>
                      <a:endParaRPr lang="zh-TW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補充說明</a:t>
                      </a: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513826"/>
                  </a:ext>
                </a:extLst>
              </a:tr>
              <a:tr h="165755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預定營運地址及租賃意向或合法使用證明</a:t>
                      </a:r>
                      <a:endParaRPr lang="zh-TW" sz="14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408" marR="53408" marT="28275" marB="28275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新創設立組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270" marR="54270" marT="28731" marB="28731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7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dirty="0">
                          <a:solidFill>
                            <a:srgbClr val="17233A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租約、使用同意書</a:t>
                      </a:r>
                    </a:p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dirty="0">
                          <a:solidFill>
                            <a:srgbClr val="17233A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使用同意書，可參考連結內</a:t>
                      </a:r>
                      <a:br>
                        <a:rPr lang="en-US" altLang="zh-TW" sz="1400" b="1" dirty="0">
                          <a:solidFill>
                            <a:srgbClr val="17233A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</a:br>
                      <a:r>
                        <a:rPr lang="zh-TW" altLang="en-US" sz="1400" b="1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→ </a:t>
                      </a:r>
                      <a:r>
                        <a:rPr lang="en-US" altLang="zh-TW" sz="1400" b="1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05-1</a:t>
                      </a:r>
                      <a:r>
                        <a:rPr lang="zh-TW" altLang="en-US" sz="1400" b="1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房屋使用同意書</a:t>
                      </a:r>
                      <a:br>
                        <a:rPr lang="en-US" altLang="zh-TW" sz="1400" b="1" dirty="0">
                          <a:solidFill>
                            <a:srgbClr val="467886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</a:br>
                      <a:r>
                        <a:rPr lang="zh-TW" altLang="en-US" sz="1400" b="1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→ </a:t>
                      </a:r>
                      <a:r>
                        <a:rPr lang="en-US" altLang="zh-TW" sz="1400" b="1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05-2</a:t>
                      </a:r>
                      <a:r>
                        <a:rPr lang="zh-TW" altLang="en-US" sz="1400" b="1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房屋使用同意書</a:t>
                      </a:r>
                      <a:r>
                        <a:rPr lang="en-US" altLang="zh-TW" sz="1400" b="1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(</a:t>
                      </a:r>
                      <a:r>
                        <a:rPr lang="zh-TW" altLang="en-US" sz="1400" b="1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法人</a:t>
                      </a:r>
                      <a:r>
                        <a:rPr lang="en-US" altLang="zh-TW" sz="1400" b="1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)</a:t>
                      </a:r>
                      <a:endParaRPr lang="zh-TW" altLang="en-US" sz="1400" b="1" kern="1200" dirty="0">
                        <a:solidFill>
                          <a:srgbClr val="1334E3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8262450"/>
                  </a:ext>
                </a:extLst>
              </a:tr>
              <a:tr h="113385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市場訪談、測試、原型、合作意向、報價單等可行性佐證</a:t>
                      </a:r>
                      <a:endParaRPr lang="zh-TW" sz="14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408" marR="53408" marT="28275" marB="28275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6980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rgbClr val="F6F74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如提案內容有需要委託其他單位協助，可請對方提供合作意向書、報價單等相關佐證資料，作為證明</a:t>
                      </a:r>
                      <a:endParaRPr lang="zh-TW" altLang="en-US" sz="1400" b="1" kern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218599"/>
                  </a:ext>
                </a:extLst>
              </a:tr>
            </a:tbl>
          </a:graphicData>
        </a:graphic>
      </p:graphicFrame>
      <p:grpSp>
        <p:nvGrpSpPr>
          <p:cNvPr id="7" name="群組 6">
            <a:extLst>
              <a:ext uri="{FF2B5EF4-FFF2-40B4-BE49-F238E27FC236}">
                <a16:creationId xmlns:a16="http://schemas.microsoft.com/office/drawing/2014/main" id="{7EE147C8-83DD-83B3-67FD-EEA26C3E7F11}"/>
              </a:ext>
            </a:extLst>
          </p:cNvPr>
          <p:cNvGrpSpPr/>
          <p:nvPr/>
        </p:nvGrpSpPr>
        <p:grpSpPr>
          <a:xfrm>
            <a:off x="576469" y="584057"/>
            <a:ext cx="1243151" cy="615421"/>
            <a:chOff x="576470" y="584057"/>
            <a:chExt cx="2735266" cy="919663"/>
          </a:xfrm>
        </p:grpSpPr>
        <p:sp>
          <p:nvSpPr>
            <p:cNvPr id="8" name="矩形: 圓角 2">
              <a:extLst>
                <a:ext uri="{FF2B5EF4-FFF2-40B4-BE49-F238E27FC236}">
                  <a16:creationId xmlns:a16="http://schemas.microsoft.com/office/drawing/2014/main" id="{437177A6-DBB2-F130-D690-591BC4FE516D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" name="矩形: 圓角 3">
              <a:extLst>
                <a:ext uri="{FF2B5EF4-FFF2-40B4-BE49-F238E27FC236}">
                  <a16:creationId xmlns:a16="http://schemas.microsoft.com/office/drawing/2014/main" id="{8C4C3A3E-4B8E-C840-163F-BB6998F357C2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 err="1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Q7</a:t>
              </a: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-1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556C2C22-A880-EDFB-1B22-022716675622}"/>
              </a:ext>
            </a:extLst>
          </p:cNvPr>
          <p:cNvSpPr/>
          <p:nvPr/>
        </p:nvSpPr>
        <p:spPr>
          <a:xfrm>
            <a:off x="1890740" y="1086631"/>
            <a:ext cx="2916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矩形: 圓角 3">
            <a:extLst>
              <a:ext uri="{FF2B5EF4-FFF2-40B4-BE49-F238E27FC236}">
                <a16:creationId xmlns:a16="http://schemas.microsoft.com/office/drawing/2014/main" id="{761E4FA4-AE2E-9579-9084-FCB2B31D9D39}"/>
              </a:ext>
            </a:extLst>
          </p:cNvPr>
          <p:cNvSpPr/>
          <p:nvPr/>
        </p:nvSpPr>
        <p:spPr>
          <a:xfrm>
            <a:off x="1791605" y="459271"/>
            <a:ext cx="5078312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申請文件檢核表？</a:t>
            </a:r>
            <a:endParaRPr lang="zh-TW" altLang="zh-TW" sz="28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34116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8E0BE648-37DD-4E31-AF2B-307633953CBA}"/>
              </a:ext>
            </a:extLst>
          </p:cNvPr>
          <p:cNvSpPr/>
          <p:nvPr/>
        </p:nvSpPr>
        <p:spPr>
          <a:xfrm>
            <a:off x="475884" y="1375561"/>
            <a:ext cx="5573691" cy="379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除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A1-A12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的文件，檢核表中有其他項目：</a:t>
            </a: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0B0264FE-5BC9-46DB-8A4F-1319D209B9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097578"/>
              </p:ext>
            </p:extLst>
          </p:nvPr>
        </p:nvGraphicFramePr>
        <p:xfrm>
          <a:off x="576468" y="1821855"/>
          <a:ext cx="6043788" cy="3519552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872047">
                  <a:extLst>
                    <a:ext uri="{9D8B030D-6E8A-4147-A177-3AD203B41FA5}">
                      <a16:colId xmlns:a16="http://schemas.microsoft.com/office/drawing/2014/main" val="3710726450"/>
                    </a:ext>
                  </a:extLst>
                </a:gridCol>
                <a:gridCol w="1041394">
                  <a:extLst>
                    <a:ext uri="{9D8B030D-6E8A-4147-A177-3AD203B41FA5}">
                      <a16:colId xmlns:a16="http://schemas.microsoft.com/office/drawing/2014/main" val="3894936092"/>
                    </a:ext>
                  </a:extLst>
                </a:gridCol>
                <a:gridCol w="3130347">
                  <a:extLst>
                    <a:ext uri="{9D8B030D-6E8A-4147-A177-3AD203B41FA5}">
                      <a16:colId xmlns:a16="http://schemas.microsoft.com/office/drawing/2014/main" val="2131861775"/>
                    </a:ext>
                  </a:extLst>
                </a:gridCol>
              </a:tblGrid>
              <a:tr h="338952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文件名稱</a:t>
                      </a:r>
                      <a:endParaRPr lang="zh-TW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對應組別</a:t>
                      </a:r>
                      <a:endParaRPr lang="zh-TW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補充說明</a:t>
                      </a: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513826"/>
                  </a:ext>
                </a:extLst>
              </a:tr>
              <a:tr h="150972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公司或商業登記、稅籍登記及股權／出資資料</a:t>
                      </a:r>
                      <a:endParaRPr lang="zh-TW" sz="14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408" marR="53408" marT="28275" marB="28275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創業發展組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270" marR="54270" marT="28731" marB="28731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FC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dirty="0">
                          <a:solidFill>
                            <a:srgbClr val="17233A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公司行號設立登記的核准公文；如若遺失</a:t>
                      </a:r>
                      <a:r>
                        <a:rPr lang="zh-TW" altLang="en-US" sz="1400" b="1" kern="1200" dirty="0">
                          <a:solidFill>
                            <a:srgbClr val="17233A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可向原登記主管機關申請補發</a:t>
                      </a:r>
                      <a:endParaRPr lang="en-US" altLang="zh-TW" sz="1400" b="1" kern="12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u"/>
                      </a:pPr>
                      <a:r>
                        <a:rPr lang="zh-TW" altLang="en-US" sz="1200" b="1" kern="1200" dirty="0">
                          <a:solidFill>
                            <a:srgbClr val="17233A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公司：</a:t>
                      </a:r>
                      <a:r>
                        <a:rPr lang="zh-TW" altLang="en-US" sz="1200" b="1" kern="1200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抄錄、查閱或影印登記資料</a:t>
                      </a:r>
                      <a:endParaRPr lang="en-US" altLang="zh-TW" sz="1200" b="1" kern="1200" dirty="0">
                        <a:solidFill>
                          <a:srgbClr val="1334E3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u"/>
                      </a:pPr>
                      <a:r>
                        <a:rPr lang="zh-TW" altLang="en-US" sz="1200" b="1" kern="1200" dirty="0">
                          <a:solidFill>
                            <a:srgbClr val="17233A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行號：</a:t>
                      </a:r>
                      <a:r>
                        <a:rPr lang="zh-TW" altLang="en-US" sz="1200" b="1" kern="1200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花蓮縣政府觀光處商業管理科</a:t>
                      </a:r>
                      <a:r>
                        <a:rPr lang="zh-TW" altLang="en-US" sz="1200" b="1" kern="1200" dirty="0">
                          <a:solidFill>
                            <a:srgbClr val="17233A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或</a:t>
                      </a:r>
                      <a:r>
                        <a:rPr lang="zh-TW" altLang="en-US" sz="1200" b="1" kern="1200" dirty="0">
                          <a:solidFill>
                            <a:srgbClr val="1334E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花蓮縣政府南區服務中心</a:t>
                      </a:r>
                      <a:endParaRPr lang="zh-TW" altLang="en-US" sz="1200" b="1" kern="1200" dirty="0">
                        <a:solidFill>
                          <a:srgbClr val="1334E3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8262450"/>
                  </a:ext>
                </a:extLst>
              </a:tr>
              <a:tr h="575624">
                <a:tc>
                  <a:txBody>
                    <a:bodyPr/>
                    <a:lstStyle/>
                    <a:p>
                      <a:pPr marL="0" algn="l" defTabSz="539953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最近一期營業稅申報</a:t>
                      </a:r>
                      <a:endParaRPr lang="en-US" altLang="zh-TW" sz="1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l" defTabSz="539953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或免稅證明</a:t>
                      </a:r>
                    </a:p>
                  </a:txBody>
                  <a:tcPr marL="53408" marR="53408" marT="28275" marB="28275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6980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539953" rtl="0" eaLnBrk="1" latinLnBrk="0" hangingPunct="1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endParaRPr lang="zh-TW" altLang="en-US" sz="16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3975" marR="53975" marT="28575" marB="2857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50196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l" defTabSz="539953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rgbClr val="F6F74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財政部電子申報稅務網</a:t>
                      </a: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或</a:t>
                      </a:r>
                      <a:endParaRPr lang="en-US" altLang="zh-TW" sz="1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l" defTabSz="539953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至</a:t>
                      </a:r>
                      <a:r>
                        <a:rPr lang="zh-TW" altLang="en-US" sz="1400" b="1" kern="1200" dirty="0">
                          <a:solidFill>
                            <a:srgbClr val="F6F74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在地國稅局</a:t>
                      </a:r>
                      <a:r>
                        <a:rPr lang="zh-TW" altLang="en-US" sz="1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申請</a:t>
                      </a: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64386"/>
                  </a:ext>
                </a:extLst>
              </a:tr>
              <a:tr h="198847">
                <a:tc row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營運照片、產品或服務成果、營收／客戶及轉型升級佐證</a:t>
                      </a:r>
                      <a:endParaRPr lang="zh-TW" sz="14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408" marR="53408" marT="28275" marB="28275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endParaRPr lang="zh-TW" sz="16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975" marR="53975" marT="28575" marB="2857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539953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若內容為現有的基礎往上提升，可能需要委託其他單位協助，可請對方提供合作意向書、報價單等相關佐證資料，作為證明。</a:t>
                      </a: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37782"/>
                  </a:ext>
                </a:extLst>
              </a:tr>
              <a:tr h="896407">
                <a:tc v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3408" marR="53408" marT="28275" marB="28275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zh-TW" sz="14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4270" marR="54270" marT="28731" marB="28731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FC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9953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若內容為現有的基礎往上提升，可能需要委託其他單位協助，可請對方提供合作意向書、報價單等相關佐證資料，作為證明。</a:t>
                      </a:r>
                      <a:endParaRPr lang="zh-TW" sz="12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1729" marR="51729" marT="38797" marB="38797" anchor="ctr">
                    <a:lnL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457256"/>
                  </a:ext>
                </a:extLst>
              </a:tr>
            </a:tbl>
          </a:graphicData>
        </a:graphic>
      </p:graphicFrame>
      <p:grpSp>
        <p:nvGrpSpPr>
          <p:cNvPr id="7" name="群組 6">
            <a:extLst>
              <a:ext uri="{FF2B5EF4-FFF2-40B4-BE49-F238E27FC236}">
                <a16:creationId xmlns:a16="http://schemas.microsoft.com/office/drawing/2014/main" id="{1EF96024-B1A9-2378-ABC8-87C5EDA1B820}"/>
              </a:ext>
            </a:extLst>
          </p:cNvPr>
          <p:cNvGrpSpPr/>
          <p:nvPr/>
        </p:nvGrpSpPr>
        <p:grpSpPr>
          <a:xfrm>
            <a:off x="576469" y="584057"/>
            <a:ext cx="1243151" cy="615421"/>
            <a:chOff x="576470" y="584057"/>
            <a:chExt cx="2735266" cy="919663"/>
          </a:xfrm>
        </p:grpSpPr>
        <p:sp>
          <p:nvSpPr>
            <p:cNvPr id="8" name="矩形: 圓角 2">
              <a:extLst>
                <a:ext uri="{FF2B5EF4-FFF2-40B4-BE49-F238E27FC236}">
                  <a16:creationId xmlns:a16="http://schemas.microsoft.com/office/drawing/2014/main" id="{C7511185-695C-F174-A906-01C5952F20F1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0" name="矩形: 圓角 3">
              <a:extLst>
                <a:ext uri="{FF2B5EF4-FFF2-40B4-BE49-F238E27FC236}">
                  <a16:creationId xmlns:a16="http://schemas.microsoft.com/office/drawing/2014/main" id="{38092054-FAE2-A2E7-3EC3-EBB58B806390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Q7-2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DADB40B4-000F-2E8F-CF55-281842B96DC1}"/>
              </a:ext>
            </a:extLst>
          </p:cNvPr>
          <p:cNvSpPr/>
          <p:nvPr/>
        </p:nvSpPr>
        <p:spPr>
          <a:xfrm>
            <a:off x="1890740" y="1086631"/>
            <a:ext cx="2916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矩形: 圓角 3">
            <a:extLst>
              <a:ext uri="{FF2B5EF4-FFF2-40B4-BE49-F238E27FC236}">
                <a16:creationId xmlns:a16="http://schemas.microsoft.com/office/drawing/2014/main" id="{16EC50F9-0D9F-A941-A9A3-2C20866F8E4A}"/>
              </a:ext>
            </a:extLst>
          </p:cNvPr>
          <p:cNvSpPr/>
          <p:nvPr/>
        </p:nvSpPr>
        <p:spPr>
          <a:xfrm>
            <a:off x="1791605" y="459271"/>
            <a:ext cx="5078312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申請文件檢核表？</a:t>
            </a:r>
            <a:endParaRPr lang="zh-TW" altLang="zh-TW" sz="28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10929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" name="肘形连接符 128">
            <a:extLst>
              <a:ext uri="{FF2B5EF4-FFF2-40B4-BE49-F238E27FC236}">
                <a16:creationId xmlns:a16="http://schemas.microsoft.com/office/drawing/2014/main" id="{CDBBE575-8199-E5DC-3634-1A0BB7DA7BA0}"/>
              </a:ext>
            </a:extLst>
          </p:cNvPr>
          <p:cNvCxnSpPr/>
          <p:nvPr/>
        </p:nvCxnSpPr>
        <p:spPr>
          <a:xfrm rot="5400000" flipH="1" flipV="1">
            <a:off x="5387277" y="2899376"/>
            <a:ext cx="1404000" cy="291358"/>
          </a:xfrm>
          <a:prstGeom prst="bentConnector2">
            <a:avLst/>
          </a:prstGeom>
          <a:ln w="19050">
            <a:solidFill>
              <a:srgbClr val="1334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箭號: 向下 116">
            <a:extLst>
              <a:ext uri="{FF2B5EF4-FFF2-40B4-BE49-F238E27FC236}">
                <a16:creationId xmlns:a16="http://schemas.microsoft.com/office/drawing/2014/main" id="{4896C88C-546F-4F51-C35A-71C5C16ADC2A}"/>
              </a:ext>
            </a:extLst>
          </p:cNvPr>
          <p:cNvSpPr/>
          <p:nvPr/>
        </p:nvSpPr>
        <p:spPr>
          <a:xfrm>
            <a:off x="3714137" y="4275706"/>
            <a:ext cx="528072" cy="506792"/>
          </a:xfrm>
          <a:prstGeom prst="downArrow">
            <a:avLst/>
          </a:prstGeom>
          <a:solidFill>
            <a:srgbClr val="133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矩形: 圓角 108">
            <a:extLst>
              <a:ext uri="{FF2B5EF4-FFF2-40B4-BE49-F238E27FC236}">
                <a16:creationId xmlns:a16="http://schemas.microsoft.com/office/drawing/2014/main" id="{C94EF6AC-8495-46BB-B74D-2B570496F419}"/>
              </a:ext>
            </a:extLst>
          </p:cNvPr>
          <p:cNvSpPr/>
          <p:nvPr/>
        </p:nvSpPr>
        <p:spPr>
          <a:xfrm>
            <a:off x="1838769" y="3447421"/>
            <a:ext cx="4319582" cy="844826"/>
          </a:xfrm>
          <a:prstGeom prst="roundRect">
            <a:avLst>
              <a:gd name="adj" fmla="val 29069"/>
            </a:avLst>
          </a:prstGeom>
          <a:solidFill>
            <a:srgbClr val="1334E3">
              <a:alpha val="30196"/>
            </a:srgbClr>
          </a:solidFill>
          <a:ln w="28575">
            <a:solidFill>
              <a:srgbClr val="1334E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5" name="肘形连接符 128">
            <a:extLst>
              <a:ext uri="{FF2B5EF4-FFF2-40B4-BE49-F238E27FC236}">
                <a16:creationId xmlns:a16="http://schemas.microsoft.com/office/drawing/2014/main" id="{D628D691-536D-D276-00CB-0981D33BDF5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069889" y="4360424"/>
            <a:ext cx="1331462" cy="75390"/>
          </a:xfrm>
          <a:prstGeom prst="bentConnector3">
            <a:avLst>
              <a:gd name="adj1" fmla="val 86484"/>
            </a:avLst>
          </a:prstGeom>
          <a:ln w="19050">
            <a:solidFill>
              <a:srgbClr val="1334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肘形连接符 128">
            <a:extLst>
              <a:ext uri="{FF2B5EF4-FFF2-40B4-BE49-F238E27FC236}">
                <a16:creationId xmlns:a16="http://schemas.microsoft.com/office/drawing/2014/main" id="{4DADE7C1-9136-D7CF-2ACB-937DBB5D445A}"/>
              </a:ext>
            </a:extLst>
          </p:cNvPr>
          <p:cNvCxnSpPr/>
          <p:nvPr/>
        </p:nvCxnSpPr>
        <p:spPr>
          <a:xfrm rot="5400000" flipH="1" flipV="1">
            <a:off x="2118086" y="2974425"/>
            <a:ext cx="1404000" cy="291358"/>
          </a:xfrm>
          <a:prstGeom prst="bentConnector2">
            <a:avLst/>
          </a:prstGeom>
          <a:ln w="19050">
            <a:solidFill>
              <a:srgbClr val="1334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肘形连接符 128">
            <a:extLst>
              <a:ext uri="{FF2B5EF4-FFF2-40B4-BE49-F238E27FC236}">
                <a16:creationId xmlns:a16="http://schemas.microsoft.com/office/drawing/2014/main" id="{B433789C-9C78-2786-14C9-3EAC3EEB7BE3}"/>
              </a:ext>
            </a:extLst>
          </p:cNvPr>
          <p:cNvCxnSpPr/>
          <p:nvPr/>
        </p:nvCxnSpPr>
        <p:spPr>
          <a:xfrm rot="5400000" flipH="1" flipV="1">
            <a:off x="1084737" y="3244003"/>
            <a:ext cx="936000" cy="291358"/>
          </a:xfrm>
          <a:prstGeom prst="bentConnector2">
            <a:avLst/>
          </a:prstGeom>
          <a:ln w="19050">
            <a:solidFill>
              <a:srgbClr val="1334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>
            <a:extLst>
              <a:ext uri="{FF2B5EF4-FFF2-40B4-BE49-F238E27FC236}">
                <a16:creationId xmlns:a16="http://schemas.microsoft.com/office/drawing/2014/main" id="{ACEE13E5-BD54-4534-9EDE-35E46461FA42}"/>
              </a:ext>
            </a:extLst>
          </p:cNvPr>
          <p:cNvGrpSpPr/>
          <p:nvPr/>
        </p:nvGrpSpPr>
        <p:grpSpPr>
          <a:xfrm>
            <a:off x="576469" y="584057"/>
            <a:ext cx="978011" cy="615421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D4BFC5ED-7B4C-4297-9037-017EE595640A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1A7213F5-AAB0-41C2-B004-6FE172E7DFF2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Q8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099FC83B-346A-4277-A978-497D56E399D3}"/>
              </a:ext>
            </a:extLst>
          </p:cNvPr>
          <p:cNvSpPr/>
          <p:nvPr/>
        </p:nvSpPr>
        <p:spPr>
          <a:xfrm>
            <a:off x="1819620" y="1086631"/>
            <a:ext cx="3564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矩形: 圓角 3">
            <a:extLst>
              <a:ext uri="{FF2B5EF4-FFF2-40B4-BE49-F238E27FC236}">
                <a16:creationId xmlns:a16="http://schemas.microsoft.com/office/drawing/2014/main" id="{D724E21C-AA6E-4DD7-AA97-33A9592C5A75}"/>
              </a:ext>
            </a:extLst>
          </p:cNvPr>
          <p:cNvSpPr/>
          <p:nvPr/>
        </p:nvSpPr>
        <p:spPr>
          <a:xfrm>
            <a:off x="1670725" y="459271"/>
            <a:ext cx="3752175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整個計畫期程多久？</a:t>
            </a:r>
            <a:endParaRPr lang="zh-TW" altLang="zh-TW" sz="28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1" name="组合 118">
            <a:extLst>
              <a:ext uri="{FF2B5EF4-FFF2-40B4-BE49-F238E27FC236}">
                <a16:creationId xmlns:a16="http://schemas.microsoft.com/office/drawing/2014/main" id="{FF65A1D0-93BC-798F-B0C6-66FFFDB4EE57}"/>
              </a:ext>
            </a:extLst>
          </p:cNvPr>
          <p:cNvGrpSpPr/>
          <p:nvPr/>
        </p:nvGrpSpPr>
        <p:grpSpPr>
          <a:xfrm>
            <a:off x="371475" y="3637684"/>
            <a:ext cx="6438900" cy="438144"/>
            <a:chOff x="534438" y="3368953"/>
            <a:chExt cx="10944224" cy="438144"/>
          </a:xfrm>
          <a:solidFill>
            <a:srgbClr val="1334E3"/>
          </a:solidFill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37C3405-297D-3E42-1893-98DF2B16A598}"/>
                </a:ext>
              </a:extLst>
            </p:cNvPr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grpSp>
          <p:nvGrpSpPr>
            <p:cNvPr id="73" name="组合 120">
              <a:extLst>
                <a:ext uri="{FF2B5EF4-FFF2-40B4-BE49-F238E27FC236}">
                  <a16:creationId xmlns:a16="http://schemas.microsoft.com/office/drawing/2014/main" id="{B9980F0D-CBF1-43D8-E511-4E08551FDC53}"/>
                </a:ext>
              </a:extLst>
            </p:cNvPr>
            <p:cNvGrpSpPr/>
            <p:nvPr/>
          </p:nvGrpSpPr>
          <p:grpSpPr>
            <a:xfrm>
              <a:off x="534438" y="3368953"/>
              <a:ext cx="10944224" cy="438144"/>
              <a:chOff x="623889" y="3209929"/>
              <a:chExt cx="10944224" cy="438144"/>
            </a:xfrm>
            <a:grpFill/>
          </p:grpSpPr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DD771372-40F8-CB26-D3A9-5EF20D124154}"/>
                  </a:ext>
                </a:extLst>
              </p:cNvPr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75" name="矩形 74">
                <a:extLst>
                  <a:ext uri="{FF2B5EF4-FFF2-40B4-BE49-F238E27FC236}">
                    <a16:creationId xmlns:a16="http://schemas.microsoft.com/office/drawing/2014/main" id="{44B0FB6C-E7D0-8CA1-F181-68D5CF107AE0}"/>
                  </a:ext>
                </a:extLst>
              </p:cNvPr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6BD5255D-C561-F715-9C98-5FEEB21EFA96}"/>
                  </a:ext>
                </a:extLst>
              </p:cNvPr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4444F7E6-C5B5-A4A8-7476-07583FF0CF87}"/>
                  </a:ext>
                </a:extLst>
              </p:cNvPr>
              <p:cNvSpPr/>
              <p:nvPr/>
            </p:nvSpPr>
            <p:spPr>
              <a:xfrm>
                <a:off x="1108099" y="3344465"/>
                <a:ext cx="9613876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ADFA7788-D74B-2DC9-2CB0-7E567AC6DEAF}"/>
                  </a:ext>
                </a:extLst>
              </p:cNvPr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65F594EB-9AD0-62DF-418F-E7141A17602C}"/>
                  </a:ext>
                </a:extLst>
              </p:cNvPr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80" name="等腰三角形 79">
                <a:extLst>
                  <a:ext uri="{FF2B5EF4-FFF2-40B4-BE49-F238E27FC236}">
                    <a16:creationId xmlns:a16="http://schemas.microsoft.com/office/drawing/2014/main" id="{7BCF4B8C-7250-EE93-D321-D69104DDC149}"/>
                  </a:ext>
                </a:extLst>
              </p:cNvPr>
              <p:cNvSpPr/>
              <p:nvPr/>
            </p:nvSpPr>
            <p:spPr>
              <a:xfrm rot="5400000">
                <a:off x="11159803" y="3239763"/>
                <a:ext cx="438144" cy="37847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</p:grpSp>
      </p:grpSp>
      <p:sp>
        <p:nvSpPr>
          <p:cNvPr id="82" name="六边形 130">
            <a:extLst>
              <a:ext uri="{FF2B5EF4-FFF2-40B4-BE49-F238E27FC236}">
                <a16:creationId xmlns:a16="http://schemas.microsoft.com/office/drawing/2014/main" id="{A482333B-97FD-B9C0-940A-704104679C26}"/>
              </a:ext>
            </a:extLst>
          </p:cNvPr>
          <p:cNvSpPr/>
          <p:nvPr/>
        </p:nvSpPr>
        <p:spPr>
          <a:xfrm>
            <a:off x="1049004" y="3567551"/>
            <a:ext cx="676392" cy="58271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solidFill>
              <a:srgbClr val="1334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8-9</a:t>
            </a:r>
          </a:p>
          <a:p>
            <a:pPr algn="ctr"/>
            <a:r>
              <a:rPr lang="zh-TW" altLang="en-US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en-US" altLang="zh-TW" sz="13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4" name="组合 132">
            <a:extLst>
              <a:ext uri="{FF2B5EF4-FFF2-40B4-BE49-F238E27FC236}">
                <a16:creationId xmlns:a16="http://schemas.microsoft.com/office/drawing/2014/main" id="{04D1106D-476E-341D-E4CA-A4BAE60C5983}"/>
              </a:ext>
            </a:extLst>
          </p:cNvPr>
          <p:cNvGrpSpPr/>
          <p:nvPr/>
        </p:nvGrpSpPr>
        <p:grpSpPr>
          <a:xfrm>
            <a:off x="662034" y="2008060"/>
            <a:ext cx="1589351" cy="1227609"/>
            <a:chOff x="1836596" y="1947792"/>
            <a:chExt cx="1430479" cy="1010932"/>
          </a:xfrm>
          <a:noFill/>
        </p:grpSpPr>
        <p:sp>
          <p:nvSpPr>
            <p:cNvPr id="85" name="矩形: 圓角 84">
              <a:extLst>
                <a:ext uri="{FF2B5EF4-FFF2-40B4-BE49-F238E27FC236}">
                  <a16:creationId xmlns:a16="http://schemas.microsoft.com/office/drawing/2014/main" id="{0785C4AE-02A5-2D18-4B57-D286089238B4}"/>
                </a:ext>
              </a:extLst>
            </p:cNvPr>
            <p:cNvSpPr/>
            <p:nvPr/>
          </p:nvSpPr>
          <p:spPr>
            <a:xfrm>
              <a:off x="1853741" y="1947792"/>
              <a:ext cx="1413334" cy="1010932"/>
            </a:xfrm>
            <a:prstGeom prst="roundRect">
              <a:avLst>
                <a:gd name="adj" fmla="val 13563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1334E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6" name="文本框 66">
              <a:extLst>
                <a:ext uri="{FF2B5EF4-FFF2-40B4-BE49-F238E27FC236}">
                  <a16:creationId xmlns:a16="http://schemas.microsoft.com/office/drawing/2014/main" id="{9F60DF36-A02E-3F5A-6232-454D5F886BBC}"/>
                </a:ext>
              </a:extLst>
            </p:cNvPr>
            <p:cNvSpPr txBox="1"/>
            <p:nvPr/>
          </p:nvSpPr>
          <p:spPr>
            <a:xfrm>
              <a:off x="1836596" y="1994783"/>
              <a:ext cx="1413334" cy="908312"/>
            </a:xfrm>
            <a:prstGeom prst="rect">
              <a:avLst/>
            </a:prstGeom>
            <a:grpFill/>
            <a:ln>
              <a:noFill/>
              <a:prstDash val="sysDash"/>
            </a:ln>
          </p:spPr>
          <p:txBody>
            <a:bodyPr wrap="square" rtlCol="0" anchor="ctr">
              <a:spAutoFit/>
            </a:bodyPr>
            <a:lstStyle/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計畫公告</a:t>
              </a:r>
              <a:endParaRPr lang="en-US" altLang="zh-TW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徵件啟動</a:t>
              </a:r>
              <a:endParaRPr lang="en-US" altLang="zh-TW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說明會暨提案工作坊辦理</a:t>
              </a:r>
              <a:endParaRPr lang="zh-CN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8" name="六边形 130">
            <a:extLst>
              <a:ext uri="{FF2B5EF4-FFF2-40B4-BE49-F238E27FC236}">
                <a16:creationId xmlns:a16="http://schemas.microsoft.com/office/drawing/2014/main" id="{431EDD4E-14A2-879A-7506-194D68CD5FF5}"/>
              </a:ext>
            </a:extLst>
          </p:cNvPr>
          <p:cNvSpPr/>
          <p:nvPr/>
        </p:nvSpPr>
        <p:spPr>
          <a:xfrm>
            <a:off x="1915272" y="3578147"/>
            <a:ext cx="676800" cy="58271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solidFill>
              <a:srgbClr val="1334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六边形 130">
            <a:extLst>
              <a:ext uri="{FF2B5EF4-FFF2-40B4-BE49-F238E27FC236}">
                <a16:creationId xmlns:a16="http://schemas.microsoft.com/office/drawing/2014/main" id="{E560BC39-3805-DC89-BA66-F26E03500C6D}"/>
              </a:ext>
            </a:extLst>
          </p:cNvPr>
          <p:cNvSpPr/>
          <p:nvPr/>
        </p:nvSpPr>
        <p:spPr>
          <a:xfrm>
            <a:off x="2782462" y="3570324"/>
            <a:ext cx="676392" cy="58271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solidFill>
              <a:srgbClr val="1334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1-2</a:t>
            </a:r>
            <a:r>
              <a:rPr lang="zh-TW" altLang="en-US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en-US" altLang="zh-TW" sz="13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5" name="组合 132">
            <a:extLst>
              <a:ext uri="{FF2B5EF4-FFF2-40B4-BE49-F238E27FC236}">
                <a16:creationId xmlns:a16="http://schemas.microsoft.com/office/drawing/2014/main" id="{4AC57ACA-6F92-583E-1D17-B717806454CD}"/>
              </a:ext>
            </a:extLst>
          </p:cNvPr>
          <p:cNvGrpSpPr/>
          <p:nvPr/>
        </p:nvGrpSpPr>
        <p:grpSpPr>
          <a:xfrm>
            <a:off x="2886738" y="1403455"/>
            <a:ext cx="1906181" cy="1735561"/>
            <a:chOff x="1853741" y="1947791"/>
            <a:chExt cx="1472710" cy="1735561"/>
          </a:xfrm>
          <a:noFill/>
        </p:grpSpPr>
        <p:sp>
          <p:nvSpPr>
            <p:cNvPr id="96" name="矩形: 圓角 95">
              <a:extLst>
                <a:ext uri="{FF2B5EF4-FFF2-40B4-BE49-F238E27FC236}">
                  <a16:creationId xmlns:a16="http://schemas.microsoft.com/office/drawing/2014/main" id="{3D839C44-4E37-494E-E0C2-DAE707C302F3}"/>
                </a:ext>
              </a:extLst>
            </p:cNvPr>
            <p:cNvSpPr/>
            <p:nvPr/>
          </p:nvSpPr>
          <p:spPr>
            <a:xfrm>
              <a:off x="1853741" y="1947791"/>
              <a:ext cx="1413334" cy="1735561"/>
            </a:xfrm>
            <a:prstGeom prst="roundRect">
              <a:avLst>
                <a:gd name="adj" fmla="val 11179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1334E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7" name="文本框 66">
              <a:extLst>
                <a:ext uri="{FF2B5EF4-FFF2-40B4-BE49-F238E27FC236}">
                  <a16:creationId xmlns:a16="http://schemas.microsoft.com/office/drawing/2014/main" id="{3602EBF2-7801-7CCD-1041-F59B4F6354FD}"/>
                </a:ext>
              </a:extLst>
            </p:cNvPr>
            <p:cNvSpPr txBox="1"/>
            <p:nvPr/>
          </p:nvSpPr>
          <p:spPr>
            <a:xfrm>
              <a:off x="1913117" y="2015947"/>
              <a:ext cx="1413334" cy="1620059"/>
            </a:xfrm>
            <a:prstGeom prst="rect">
              <a:avLst/>
            </a:prstGeom>
            <a:grpFill/>
            <a:ln>
              <a:noFill/>
              <a:prstDash val="sysDash"/>
            </a:ln>
          </p:spPr>
          <p:txBody>
            <a:bodyPr wrap="square" rtlCol="0" anchor="ctr">
              <a:spAutoFit/>
            </a:bodyPr>
            <a:lstStyle/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資格審查補件</a:t>
              </a:r>
              <a:endParaRPr lang="en-US" altLang="zh-TW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書面審查</a:t>
              </a:r>
              <a:r>
                <a:rPr lang="en-US" altLang="zh-TW" sz="14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4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初審</a:t>
              </a:r>
              <a:r>
                <a:rPr lang="en-US" altLang="zh-TW" sz="14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簡報審查</a:t>
              </a:r>
              <a:endParaRPr lang="en-US" altLang="zh-TW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通過名單公告</a:t>
              </a:r>
              <a:endParaRPr lang="en-US" altLang="zh-TW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執行說明會</a:t>
              </a:r>
              <a:endParaRPr lang="en-US" altLang="zh-TW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計畫簽約</a:t>
              </a:r>
              <a:endParaRPr lang="zh-CN" altLang="en-US" sz="14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1" name="六边形 130">
            <a:extLst>
              <a:ext uri="{FF2B5EF4-FFF2-40B4-BE49-F238E27FC236}">
                <a16:creationId xmlns:a16="http://schemas.microsoft.com/office/drawing/2014/main" id="{00D960CD-B2A1-7142-3B6A-0C66EA6DCE78}"/>
              </a:ext>
            </a:extLst>
          </p:cNvPr>
          <p:cNvSpPr/>
          <p:nvPr/>
        </p:nvSpPr>
        <p:spPr>
          <a:xfrm>
            <a:off x="3639977" y="3567551"/>
            <a:ext cx="676392" cy="58271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solidFill>
              <a:srgbClr val="1334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</a:p>
          <a:p>
            <a:pPr algn="ctr"/>
            <a:r>
              <a:rPr lang="zh-TW" altLang="en-US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en-US" altLang="zh-TW" sz="13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六边形 130">
            <a:extLst>
              <a:ext uri="{FF2B5EF4-FFF2-40B4-BE49-F238E27FC236}">
                <a16:creationId xmlns:a16="http://schemas.microsoft.com/office/drawing/2014/main" id="{B320E830-56E6-61C5-26B9-E120C27F11AD}"/>
              </a:ext>
            </a:extLst>
          </p:cNvPr>
          <p:cNvSpPr/>
          <p:nvPr/>
        </p:nvSpPr>
        <p:spPr>
          <a:xfrm>
            <a:off x="4506245" y="3578147"/>
            <a:ext cx="676392" cy="58271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solidFill>
              <a:srgbClr val="1334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</a:p>
          <a:p>
            <a:pPr algn="ctr"/>
            <a:r>
              <a:rPr lang="zh-TW" altLang="en-US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en-US" altLang="zh-TW" sz="13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" name="六边形 130">
            <a:extLst>
              <a:ext uri="{FF2B5EF4-FFF2-40B4-BE49-F238E27FC236}">
                <a16:creationId xmlns:a16="http://schemas.microsoft.com/office/drawing/2014/main" id="{C5C24682-DB80-B63A-61BD-A380D41DDA69}"/>
              </a:ext>
            </a:extLst>
          </p:cNvPr>
          <p:cNvSpPr/>
          <p:nvPr/>
        </p:nvSpPr>
        <p:spPr>
          <a:xfrm>
            <a:off x="5373435" y="3570324"/>
            <a:ext cx="676392" cy="58271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solidFill>
              <a:srgbClr val="1334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</a:p>
          <a:p>
            <a:pPr algn="ctr"/>
            <a:r>
              <a:rPr lang="zh-TW" altLang="en-US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en-US" altLang="zh-TW" sz="13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B437025A-5A56-CC1A-9B33-AA4D7EE9B285}"/>
              </a:ext>
            </a:extLst>
          </p:cNvPr>
          <p:cNvSpPr txBox="1"/>
          <p:nvPr/>
        </p:nvSpPr>
        <p:spPr>
          <a:xfrm>
            <a:off x="1921666" y="3629821"/>
            <a:ext cx="6763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10-11</a:t>
            </a:r>
          </a:p>
          <a:p>
            <a:pPr algn="ctr"/>
            <a:r>
              <a:rPr lang="zh-TW" altLang="en-US" sz="13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zh-TW" altLang="en-US" sz="1300" b="1" dirty="0"/>
          </a:p>
        </p:txBody>
      </p:sp>
      <p:grpSp>
        <p:nvGrpSpPr>
          <p:cNvPr id="106" name="组合 132">
            <a:extLst>
              <a:ext uri="{FF2B5EF4-FFF2-40B4-BE49-F238E27FC236}">
                <a16:creationId xmlns:a16="http://schemas.microsoft.com/office/drawing/2014/main" id="{C061EDCF-4927-E04A-D9B2-2F42C3B45EA1}"/>
              </a:ext>
            </a:extLst>
          </p:cNvPr>
          <p:cNvGrpSpPr/>
          <p:nvPr/>
        </p:nvGrpSpPr>
        <p:grpSpPr>
          <a:xfrm>
            <a:off x="5341931" y="2263564"/>
            <a:ext cx="1238905" cy="371966"/>
            <a:chOff x="1853741" y="1947792"/>
            <a:chExt cx="1413335" cy="849659"/>
          </a:xfrm>
          <a:noFill/>
        </p:grpSpPr>
        <p:sp>
          <p:nvSpPr>
            <p:cNvPr id="107" name="矩形: 圓角 106">
              <a:extLst>
                <a:ext uri="{FF2B5EF4-FFF2-40B4-BE49-F238E27FC236}">
                  <a16:creationId xmlns:a16="http://schemas.microsoft.com/office/drawing/2014/main" id="{B2356690-C673-F569-C526-7846E4B46268}"/>
                </a:ext>
              </a:extLst>
            </p:cNvPr>
            <p:cNvSpPr/>
            <p:nvPr/>
          </p:nvSpPr>
          <p:spPr>
            <a:xfrm>
              <a:off x="1853741" y="1947792"/>
              <a:ext cx="1413334" cy="849659"/>
            </a:xfrm>
            <a:prstGeom prst="roundRect">
              <a:avLst/>
            </a:prstGeom>
            <a:solidFill>
              <a:srgbClr val="F0F774"/>
            </a:solidFill>
            <a:ln>
              <a:solidFill>
                <a:srgbClr val="1334E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8" name="文本框 66">
              <a:extLst>
                <a:ext uri="{FF2B5EF4-FFF2-40B4-BE49-F238E27FC236}">
                  <a16:creationId xmlns:a16="http://schemas.microsoft.com/office/drawing/2014/main" id="{2D28C84D-4071-6FD7-B711-47C71C4A96A5}"/>
                </a:ext>
              </a:extLst>
            </p:cNvPr>
            <p:cNvSpPr txBox="1"/>
            <p:nvPr/>
          </p:nvSpPr>
          <p:spPr>
            <a:xfrm>
              <a:off x="1853742" y="2049171"/>
              <a:ext cx="1413334" cy="632732"/>
            </a:xfrm>
            <a:prstGeom prst="rect">
              <a:avLst/>
            </a:prstGeom>
            <a:grpFill/>
            <a:ln>
              <a:noFill/>
              <a:prstDash val="sys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成果發表會</a:t>
              </a:r>
              <a:endPara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8" name="群組 127">
            <a:extLst>
              <a:ext uri="{FF2B5EF4-FFF2-40B4-BE49-F238E27FC236}">
                <a16:creationId xmlns:a16="http://schemas.microsoft.com/office/drawing/2014/main" id="{6FDB12A5-4710-4012-4DED-17120BC8F667}"/>
              </a:ext>
            </a:extLst>
          </p:cNvPr>
          <p:cNvGrpSpPr/>
          <p:nvPr/>
        </p:nvGrpSpPr>
        <p:grpSpPr>
          <a:xfrm>
            <a:off x="2810146" y="4782498"/>
            <a:ext cx="2525805" cy="1175746"/>
            <a:chOff x="2471906" y="4960535"/>
            <a:chExt cx="2525805" cy="1175746"/>
          </a:xfrm>
        </p:grpSpPr>
        <p:grpSp>
          <p:nvGrpSpPr>
            <p:cNvPr id="114" name="组合 132">
              <a:extLst>
                <a:ext uri="{FF2B5EF4-FFF2-40B4-BE49-F238E27FC236}">
                  <a16:creationId xmlns:a16="http://schemas.microsoft.com/office/drawing/2014/main" id="{22C580D9-CC69-C11E-F654-A97F85204B39}"/>
                </a:ext>
              </a:extLst>
            </p:cNvPr>
            <p:cNvGrpSpPr/>
            <p:nvPr/>
          </p:nvGrpSpPr>
          <p:grpSpPr>
            <a:xfrm>
              <a:off x="2471906" y="4960535"/>
              <a:ext cx="2407669" cy="1175746"/>
              <a:chOff x="1853741" y="1947792"/>
              <a:chExt cx="1413335" cy="972852"/>
            </a:xfrm>
            <a:noFill/>
          </p:grpSpPr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EF58E5B6-2E9E-FEF3-C4F3-70737715B6F2}"/>
                  </a:ext>
                </a:extLst>
              </p:cNvPr>
              <p:cNvSpPr/>
              <p:nvPr/>
            </p:nvSpPr>
            <p:spPr>
              <a:xfrm>
                <a:off x="1853741" y="1947792"/>
                <a:ext cx="1413334" cy="972852"/>
              </a:xfrm>
              <a:prstGeom prst="roundRect">
                <a:avLst>
                  <a:gd name="adj" fmla="val 13427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1334E3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6" name="文本框 66">
                <a:extLst>
                  <a:ext uri="{FF2B5EF4-FFF2-40B4-BE49-F238E27FC236}">
                    <a16:creationId xmlns:a16="http://schemas.microsoft.com/office/drawing/2014/main" id="{4B324D12-9859-0911-EB7A-D5329F8BB7DE}"/>
                  </a:ext>
                </a:extLst>
              </p:cNvPr>
              <p:cNvSpPr txBox="1"/>
              <p:nvPr/>
            </p:nvSpPr>
            <p:spPr>
              <a:xfrm>
                <a:off x="1853742" y="2007396"/>
                <a:ext cx="1413334" cy="253581"/>
              </a:xfrm>
              <a:prstGeom prst="roundRect">
                <a:avLst/>
              </a:prstGeom>
              <a:grpFill/>
              <a:ln>
                <a:noFill/>
                <a:prstDash val="sysDash"/>
              </a:ln>
            </p:spPr>
            <p:txBody>
              <a:bodyPr wrap="square" rtlCol="0" anchor="ctr">
                <a:spAutoFit/>
              </a:bodyPr>
              <a:lstStyle/>
              <a:p>
                <a:pPr algn="just"/>
                <a:endParaRPr lang="zh-CN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22" name="文本框 66">
              <a:extLst>
                <a:ext uri="{FF2B5EF4-FFF2-40B4-BE49-F238E27FC236}">
                  <a16:creationId xmlns:a16="http://schemas.microsoft.com/office/drawing/2014/main" id="{27AA8541-8749-DE77-8113-3CD361B89E7C}"/>
                </a:ext>
              </a:extLst>
            </p:cNvPr>
            <p:cNvSpPr txBox="1"/>
            <p:nvPr/>
          </p:nvSpPr>
          <p:spPr>
            <a:xfrm>
              <a:off x="2475972" y="5011919"/>
              <a:ext cx="2521739" cy="1102994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square" rtlCol="0" anchor="ctr">
              <a:spAutoFit/>
            </a:bodyPr>
            <a:lstStyle/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en-US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至少參加</a:t>
              </a:r>
              <a:r>
                <a:rPr lang="en-US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3</a:t>
              </a:r>
              <a:r>
                <a:rPr lang="zh-TW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場培力工作坊</a:t>
              </a:r>
              <a:endParaRPr lang="en-US" altLang="zh-TW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接受至少</a:t>
              </a:r>
              <a:r>
                <a:rPr lang="en-US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3</a:t>
              </a:r>
              <a:r>
                <a:rPr lang="zh-TW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次專業輔導</a:t>
              </a:r>
              <a:endParaRPr lang="en-US" altLang="zh-TW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endParaRP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配合</a:t>
              </a:r>
              <a:r>
                <a:rPr lang="en-US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1</a:t>
              </a:r>
              <a:r>
                <a:rPr lang="zh-TW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標楷體" panose="03000509000000000000" pitchFamily="65" charset="-120"/>
                </a:rPr>
                <a:t>場實地訪視</a:t>
              </a:r>
              <a:endParaRPr lang="en-US" altLang="zh-TW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 algn="just">
                <a:lnSpc>
                  <a:spcPct val="120000"/>
                </a:lnSpc>
                <a:buFont typeface="Wingdings" panose="05000000000000000000" pitchFamily="2" charset="2"/>
                <a:buChar char="u"/>
              </a:pPr>
              <a:r>
                <a:rPr lang="zh-TW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參加</a:t>
              </a:r>
              <a:r>
                <a:rPr lang="en-US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zh-TW" sz="14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場成果發表會</a:t>
              </a:r>
              <a:endParaRPr lang="en-US" altLang="zh-TW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4" name="组合 132">
            <a:extLst>
              <a:ext uri="{FF2B5EF4-FFF2-40B4-BE49-F238E27FC236}">
                <a16:creationId xmlns:a16="http://schemas.microsoft.com/office/drawing/2014/main" id="{492E5B71-33AD-76A5-7EEF-781007FFA6B9}"/>
              </a:ext>
            </a:extLst>
          </p:cNvPr>
          <p:cNvGrpSpPr/>
          <p:nvPr/>
        </p:nvGrpSpPr>
        <p:grpSpPr>
          <a:xfrm>
            <a:off x="5323063" y="4803322"/>
            <a:ext cx="735450" cy="549314"/>
            <a:chOff x="1832217" y="1947792"/>
            <a:chExt cx="838997" cy="1254764"/>
          </a:xfrm>
          <a:noFill/>
        </p:grpSpPr>
        <p:sp>
          <p:nvSpPr>
            <p:cNvPr id="125" name="矩形: 圓角 124">
              <a:extLst>
                <a:ext uri="{FF2B5EF4-FFF2-40B4-BE49-F238E27FC236}">
                  <a16:creationId xmlns:a16="http://schemas.microsoft.com/office/drawing/2014/main" id="{14ABEC56-A434-402B-3BDF-FE15830EE3BC}"/>
                </a:ext>
              </a:extLst>
            </p:cNvPr>
            <p:cNvSpPr/>
            <p:nvPr/>
          </p:nvSpPr>
          <p:spPr>
            <a:xfrm>
              <a:off x="1947044" y="1947792"/>
              <a:ext cx="621891" cy="1254764"/>
            </a:xfrm>
            <a:prstGeom prst="roundRect">
              <a:avLst/>
            </a:prstGeom>
            <a:solidFill>
              <a:srgbClr val="AEFCFA"/>
            </a:solidFill>
            <a:ln>
              <a:solidFill>
                <a:srgbClr val="1334E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6" name="文本框 66">
              <a:extLst>
                <a:ext uri="{FF2B5EF4-FFF2-40B4-BE49-F238E27FC236}">
                  <a16:creationId xmlns:a16="http://schemas.microsoft.com/office/drawing/2014/main" id="{8CA6FCC5-158E-2578-20E7-DA504F9EEE56}"/>
                </a:ext>
              </a:extLst>
            </p:cNvPr>
            <p:cNvSpPr txBox="1"/>
            <p:nvPr/>
          </p:nvSpPr>
          <p:spPr>
            <a:xfrm>
              <a:off x="1832217" y="2064983"/>
              <a:ext cx="838997" cy="1054553"/>
            </a:xfrm>
            <a:prstGeom prst="rect">
              <a:avLst/>
            </a:prstGeom>
            <a:grpFill/>
            <a:ln>
              <a:noFill/>
              <a:prstDash val="sys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計畫</a:t>
              </a:r>
              <a:endPara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結案</a:t>
              </a:r>
              <a:endParaRPr lang="zh-CN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9" name="组合 132">
            <a:extLst>
              <a:ext uri="{FF2B5EF4-FFF2-40B4-BE49-F238E27FC236}">
                <a16:creationId xmlns:a16="http://schemas.microsoft.com/office/drawing/2014/main" id="{050D2527-F1F9-AA5B-135C-8A7625F322C3}"/>
              </a:ext>
            </a:extLst>
          </p:cNvPr>
          <p:cNvGrpSpPr/>
          <p:nvPr/>
        </p:nvGrpSpPr>
        <p:grpSpPr>
          <a:xfrm>
            <a:off x="-192296" y="4437299"/>
            <a:ext cx="2420661" cy="849659"/>
            <a:chOff x="1829075" y="1947792"/>
            <a:chExt cx="1438000" cy="849659"/>
          </a:xfrm>
          <a:solidFill>
            <a:srgbClr val="F0F774"/>
          </a:solidFill>
        </p:grpSpPr>
        <p:sp>
          <p:nvSpPr>
            <p:cNvPr id="90" name="矩形: 圓角 89">
              <a:extLst>
                <a:ext uri="{FF2B5EF4-FFF2-40B4-BE49-F238E27FC236}">
                  <a16:creationId xmlns:a16="http://schemas.microsoft.com/office/drawing/2014/main" id="{95571B21-0F3B-4632-538A-1A4B17809A09}"/>
                </a:ext>
              </a:extLst>
            </p:cNvPr>
            <p:cNvSpPr/>
            <p:nvPr/>
          </p:nvSpPr>
          <p:spPr>
            <a:xfrm>
              <a:off x="1853741" y="1947792"/>
              <a:ext cx="1413334" cy="849659"/>
            </a:xfrm>
            <a:prstGeom prst="roundRect">
              <a:avLst/>
            </a:prstGeom>
            <a:grpFill/>
            <a:ln>
              <a:solidFill>
                <a:srgbClr val="1334E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1" name="文本框 66">
              <a:extLst>
                <a:ext uri="{FF2B5EF4-FFF2-40B4-BE49-F238E27FC236}">
                  <a16:creationId xmlns:a16="http://schemas.microsoft.com/office/drawing/2014/main" id="{382B4E0A-C391-C748-3F49-4EA1110FFD38}"/>
                </a:ext>
              </a:extLst>
            </p:cNvPr>
            <p:cNvSpPr txBox="1"/>
            <p:nvPr/>
          </p:nvSpPr>
          <p:spPr>
            <a:xfrm>
              <a:off x="1829075" y="2016012"/>
              <a:ext cx="1413334" cy="738664"/>
            </a:xfrm>
            <a:prstGeom prst="rect">
              <a:avLst/>
            </a:prstGeom>
            <a:grpFill/>
            <a:ln>
              <a:noFill/>
              <a:prstDash val="sys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lang="zh-TW" altLang="en-US" sz="16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r>
                <a:rPr lang="en-US" altLang="zh-TW" sz="16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25</a:t>
              </a:r>
              <a:r>
                <a:rPr lang="zh-TW" altLang="en-US" sz="1600" b="1" dirty="0">
                  <a:solidFill>
                    <a:srgbClr val="1334E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日</a:t>
              </a:r>
              <a:endParaRPr lang="en-US" altLang="zh-TW" sz="16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17</a:t>
              </a:r>
              <a:r>
                <a:rPr lang="zh-TW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r>
                <a:rPr lang="en-US" alt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</a:t>
              </a:r>
              <a:r>
                <a:rPr lang="zh-TW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分截止收件</a:t>
              </a:r>
              <a:endPara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進入審查階段</a:t>
              </a:r>
              <a:endParaRPr lang="zh-CN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564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3">
            <a:extLst>
              <a:ext uri="{FF2B5EF4-FFF2-40B4-BE49-F238E27FC236}">
                <a16:creationId xmlns:a16="http://schemas.microsoft.com/office/drawing/2014/main" id="{9EF8CA44-C695-DF3D-0D91-3DD40A174365}"/>
              </a:ext>
            </a:extLst>
          </p:cNvPr>
          <p:cNvSpPr/>
          <p:nvPr/>
        </p:nvSpPr>
        <p:spPr>
          <a:xfrm>
            <a:off x="1661581" y="496590"/>
            <a:ext cx="4939223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5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申請人如同時擔任</a:t>
            </a:r>
            <a:r>
              <a:rPr lang="en-US" altLang="zh-TW" sz="25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5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家以上公司或商業之代表人／負責人？</a:t>
            </a:r>
            <a:endParaRPr lang="zh-TW" altLang="zh-TW" sz="25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BB3B842F-0A01-1F01-5AEB-4853A38BA8F1}"/>
              </a:ext>
            </a:extLst>
          </p:cNvPr>
          <p:cNvGrpSpPr/>
          <p:nvPr/>
        </p:nvGrpSpPr>
        <p:grpSpPr>
          <a:xfrm>
            <a:off x="576469" y="584057"/>
            <a:ext cx="978011" cy="615421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006A9AAF-3446-083B-9987-A30FECCF405F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64130364-0DFA-2739-0C13-911E72D91032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Q9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79E0DE4-5366-F3E3-2198-197DE1511B4A}"/>
              </a:ext>
            </a:extLst>
          </p:cNvPr>
          <p:cNvSpPr/>
          <p:nvPr/>
        </p:nvSpPr>
        <p:spPr>
          <a:xfrm>
            <a:off x="1744206" y="1350560"/>
            <a:ext cx="4968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2B1B175-C805-8737-7FE4-C5ECBEF88387}"/>
              </a:ext>
            </a:extLst>
          </p:cNvPr>
          <p:cNvSpPr txBox="1"/>
          <p:nvPr/>
        </p:nvSpPr>
        <p:spPr>
          <a:xfrm>
            <a:off x="611248" y="1825751"/>
            <a:ext cx="6068991" cy="3420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創業發展組資格</a:t>
            </a:r>
            <a:r>
              <a:rPr lang="en-US" altLang="zh-TW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補充說明：</a:t>
            </a:r>
            <a:br>
              <a:rPr lang="en-US" altLang="zh-TW" sz="2000" b="1" kern="100" dirty="0">
                <a:highlight>
                  <a:srgbClr val="FF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endParaRPr lang="en-US" altLang="zh-TW" sz="2000" b="1" kern="100" dirty="0">
              <a:highlight>
                <a:srgbClr val="FF0000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endParaRPr lang="en-US" altLang="zh-TW" sz="2000" b="1" kern="100" dirty="0">
              <a:highlight>
                <a:srgbClr val="FF0000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endParaRPr lang="en-US" altLang="zh-TW" sz="2000" b="1" kern="100" dirty="0">
              <a:highlight>
                <a:srgbClr val="FF0000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endParaRPr lang="en-US" altLang="zh-TW" sz="2000" b="1" kern="100" dirty="0">
              <a:highlight>
                <a:srgbClr val="FF0000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endParaRPr lang="en-US" altLang="zh-TW" sz="20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若該事業體</a:t>
            </a:r>
            <a:r>
              <a:rPr lang="zh-TW" altLang="en-US" sz="16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已辦理</a:t>
            </a:r>
            <a:r>
              <a:rPr lang="zh-TW" altLang="en-US" sz="1600" b="1" kern="100" dirty="0">
                <a:solidFill>
                  <a:srgbClr val="C00000"/>
                </a:solidFill>
                <a:highlight>
                  <a:srgbClr val="F0F774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解散</a:t>
            </a:r>
            <a:r>
              <a:rPr lang="zh-TW" altLang="en-US" sz="16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或</a:t>
            </a:r>
            <a:r>
              <a:rPr lang="zh-TW" altLang="en-US" sz="1600" b="1" kern="100" dirty="0">
                <a:solidFill>
                  <a:srgbClr val="C00000"/>
                </a:solidFill>
                <a:highlight>
                  <a:srgbClr val="F0F774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歇業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，視為事業體已正式中止營運，不列入前述家數計算；若</a:t>
            </a:r>
            <a:r>
              <a:rPr lang="zh-TW" altLang="en-US" sz="16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僅為停業，尚非屬正式中止營運</a:t>
            </a:r>
            <a:r>
              <a:rPr lang="zh-TW" altLang="en-US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，仍列入家數計算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9363CFA0-4443-9318-E4EE-247DFFCCB3F5}"/>
              </a:ext>
            </a:extLst>
          </p:cNvPr>
          <p:cNvSpPr/>
          <p:nvPr/>
        </p:nvSpPr>
        <p:spPr>
          <a:xfrm>
            <a:off x="697951" y="2357346"/>
            <a:ext cx="5816961" cy="1794030"/>
          </a:xfrm>
          <a:prstGeom prst="roundRect">
            <a:avLst>
              <a:gd name="adj" fmla="val 9022"/>
            </a:avLst>
          </a:prstGeom>
          <a:solidFill>
            <a:srgbClr val="C04F15"/>
          </a:solidFill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C3566C3-4E19-ABB1-9094-7BCA2D9711C1}"/>
              </a:ext>
            </a:extLst>
          </p:cNvPr>
          <p:cNvSpPr/>
          <p:nvPr/>
        </p:nvSpPr>
        <p:spPr>
          <a:xfrm>
            <a:off x="891378" y="2428558"/>
            <a:ext cx="5508730" cy="1651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申請人於申請截止日，以擔任一家事業之公司代表人或商業負責人為限；同時擔任二家以上公司代表人、商業負責人或兼具前述身分者，不具本組申請資格。</a:t>
            </a:r>
            <a:endParaRPr lang="en-US" altLang="zh-TW" sz="20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5354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3">
            <a:extLst>
              <a:ext uri="{FF2B5EF4-FFF2-40B4-BE49-F238E27FC236}">
                <a16:creationId xmlns:a16="http://schemas.microsoft.com/office/drawing/2014/main" id="{9EF8CA44-C695-DF3D-0D91-3DD40A174365}"/>
              </a:ext>
            </a:extLst>
          </p:cNvPr>
          <p:cNvSpPr/>
          <p:nvPr/>
        </p:nvSpPr>
        <p:spPr>
          <a:xfrm>
            <a:off x="1661581" y="496590"/>
            <a:ext cx="4939223" cy="8448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5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我近期才設立，應該申請哪一組</a:t>
            </a:r>
            <a:endParaRPr lang="zh-TW" altLang="zh-TW" sz="25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BB3B842F-0A01-1F01-5AEB-4853A38BA8F1}"/>
              </a:ext>
            </a:extLst>
          </p:cNvPr>
          <p:cNvGrpSpPr/>
          <p:nvPr/>
        </p:nvGrpSpPr>
        <p:grpSpPr>
          <a:xfrm>
            <a:off x="576469" y="584057"/>
            <a:ext cx="1167737" cy="615421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006A9AAF-3446-083B-9987-A30FECCF405F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homePlat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64130364-0DFA-2739-0C13-911E72D91032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zh-TW" sz="2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Q10</a:t>
              </a:r>
              <a:endParaRPr lang="zh-TW" altLang="zh-TW" sz="28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79E0DE4-5366-F3E3-2198-197DE1511B4A}"/>
              </a:ext>
            </a:extLst>
          </p:cNvPr>
          <p:cNvSpPr/>
          <p:nvPr/>
        </p:nvSpPr>
        <p:spPr>
          <a:xfrm>
            <a:off x="1744206" y="1350560"/>
            <a:ext cx="4968000" cy="180000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9" r="-4369"/>
            </a:stretch>
          </a:blipFill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2B1B175-C805-8737-7FE4-C5ECBEF88387}"/>
              </a:ext>
            </a:extLst>
          </p:cNvPr>
          <p:cNvSpPr txBox="1"/>
          <p:nvPr/>
        </p:nvSpPr>
        <p:spPr>
          <a:xfrm>
            <a:off x="602784" y="1538637"/>
            <a:ext cx="6068991" cy="451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2000" b="1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新創設立組</a:t>
            </a:r>
            <a:r>
              <a:rPr lang="en-US" altLang="zh-TW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—</a:t>
            </a:r>
            <a:r>
              <a:rPr lang="zh-TW" altLang="en-US" sz="2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補充說明：</a:t>
            </a:r>
            <a:endParaRPr lang="zh-TW" altLang="en-US" sz="16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9363CFA0-4443-9318-E4EE-247DFFCCB3F5}"/>
              </a:ext>
            </a:extLst>
          </p:cNvPr>
          <p:cNvSpPr/>
          <p:nvPr/>
        </p:nvSpPr>
        <p:spPr>
          <a:xfrm>
            <a:off x="685340" y="2022319"/>
            <a:ext cx="5816961" cy="1666930"/>
          </a:xfrm>
          <a:prstGeom prst="roundRect">
            <a:avLst>
              <a:gd name="adj" fmla="val 9022"/>
            </a:avLst>
          </a:prstGeom>
          <a:solidFill>
            <a:srgbClr val="C04F15"/>
          </a:solidFill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C3566C3-4E19-ABB1-9094-7BCA2D9711C1}"/>
              </a:ext>
            </a:extLst>
          </p:cNvPr>
          <p:cNvSpPr/>
          <p:nvPr/>
        </p:nvSpPr>
        <p:spPr>
          <a:xfrm>
            <a:off x="803351" y="2046396"/>
            <a:ext cx="5710622" cy="1651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如於本（</a:t>
            </a:r>
            <a:r>
              <a:rPr lang="en-US" altLang="zh-TW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115</a:t>
            </a:r>
            <a:r>
              <a:rPr lang="zh-TW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）年度</a:t>
            </a:r>
            <a:r>
              <a:rPr lang="en-US" altLang="zh-TW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月（含）以後完成公司或商業登記及稅籍登記，因尚無法提供最近一期營業稅申報資料，前開情形之申請單位請以「新創設立組」提出申請。</a:t>
            </a:r>
            <a:endParaRPr lang="en-US" altLang="zh-TW" sz="20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27C85B20-3B1F-4FF4-8E6D-6AE79E397CEA}"/>
              </a:ext>
            </a:extLst>
          </p:cNvPr>
          <p:cNvSpPr/>
          <p:nvPr/>
        </p:nvSpPr>
        <p:spPr>
          <a:xfrm>
            <a:off x="1114329" y="3728879"/>
            <a:ext cx="2088308" cy="46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lnSpc>
                <a:spcPct val="120000"/>
              </a:lnSpc>
            </a:pPr>
            <a:r>
              <a:rPr lang="en-US" altLang="zh-TW" sz="2000" b="1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新創設立組</a:t>
            </a:r>
            <a:r>
              <a: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iu-Cans-CA" altLang="zh-TW" sz="2000" b="1" dirty="0">
                <a:solidFill>
                  <a:schemeClr val="tx1"/>
                </a:solidFill>
                <a:latin typeface="-webkit-standard"/>
                <a:ea typeface="Microsoft JhengHei" panose="020B0604030504040204" pitchFamily="34" charset="-120"/>
              </a:rPr>
              <a:t>.ᐟ</a:t>
            </a:r>
            <a:endParaRPr lang="zh-TW" altLang="en-US" sz="2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51EE0CC-1427-29D9-EE14-1390C7CCA0A5}"/>
              </a:ext>
            </a:extLst>
          </p:cNvPr>
          <p:cNvSpPr/>
          <p:nvPr/>
        </p:nvSpPr>
        <p:spPr>
          <a:xfrm>
            <a:off x="4441806" y="3728879"/>
            <a:ext cx="1764508" cy="46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創業發展組 </a:t>
            </a:r>
            <a:r>
              <a:rPr lang="iu-Cans-CA" altLang="zh-TW" sz="2000" b="1" dirty="0">
                <a:solidFill>
                  <a:schemeClr val="tx1"/>
                </a:solidFill>
                <a:latin typeface="-webkit-standard"/>
                <a:ea typeface="Microsoft JhengHei" panose="020B0604030504040204" pitchFamily="34" charset="-120"/>
              </a:rPr>
              <a:t>.ᐟ</a:t>
            </a:r>
            <a:endParaRPr lang="zh-TW" altLang="en-US" sz="2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45D7858-9830-4446-EE45-1F430E474F11}"/>
              </a:ext>
            </a:extLst>
          </p:cNvPr>
          <p:cNvSpPr/>
          <p:nvPr/>
        </p:nvSpPr>
        <p:spPr>
          <a:xfrm>
            <a:off x="3866822" y="4291149"/>
            <a:ext cx="2854599" cy="1138690"/>
          </a:xfrm>
          <a:prstGeom prst="roundRect">
            <a:avLst/>
          </a:prstGeom>
          <a:solidFill>
            <a:srgbClr val="73FAF6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5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公司或商業登記</a:t>
            </a:r>
            <a:r>
              <a:rPr lang="zh-TW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en-US" altLang="zh-TW" sz="155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5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資本額</a:t>
            </a:r>
            <a:r>
              <a:rPr lang="zh-TW" altLang="en-US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未達一千萬元</a:t>
            </a:r>
            <a:endParaRPr lang="en-US" altLang="zh-TW" sz="155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如事業體於</a:t>
            </a:r>
            <a:r>
              <a:rPr lang="en-US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月後，請申請新創設立組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28F4C33-3144-AFB7-EEC0-2AB03DA9E9FD}"/>
              </a:ext>
            </a:extLst>
          </p:cNvPr>
          <p:cNvSpPr/>
          <p:nvPr/>
        </p:nvSpPr>
        <p:spPr>
          <a:xfrm>
            <a:off x="552329" y="4291148"/>
            <a:ext cx="2859264" cy="1138691"/>
          </a:xfrm>
          <a:prstGeom prst="roundRect">
            <a:avLst/>
          </a:prstGeom>
          <a:solidFill>
            <a:srgbClr val="F0F774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en-US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zh-TW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日內</a:t>
            </a:r>
            <a:r>
              <a:rPr lang="zh-TW" altLang="zh-TW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完成登記後簽約請款</a:t>
            </a:r>
            <a:endParaRPr lang="en-US" altLang="zh-TW" sz="155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zh-TW" altLang="en-US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申請人</a:t>
            </a:r>
            <a:r>
              <a:rPr lang="zh-TW" altLang="en-US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不得為其他事業代表人</a:t>
            </a:r>
            <a:endParaRPr lang="en-US" altLang="zh-TW" sz="155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10000"/>
              </a:lnSpc>
            </a:pPr>
            <a:r>
              <a:rPr lang="zh-TW" altLang="en-US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或為</a:t>
            </a:r>
            <a:r>
              <a:rPr lang="en-US" altLang="zh-TW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月後設立之事業體</a:t>
            </a:r>
            <a:r>
              <a:rPr lang="zh-TW" altLang="en-US" sz="155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不再此限</a:t>
            </a:r>
            <a:endParaRPr lang="en-US" altLang="zh-TW" sz="155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1884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65C2B3E2-FEA6-1D42-57FD-2DB45C48D84D}"/>
              </a:ext>
            </a:extLst>
          </p:cNvPr>
          <p:cNvSpPr/>
          <p:nvPr/>
        </p:nvSpPr>
        <p:spPr>
          <a:xfrm>
            <a:off x="3956860" y="1915788"/>
            <a:ext cx="2880179" cy="31498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4D014A7-DE7B-8C10-E238-220062C7085F}"/>
              </a:ext>
            </a:extLst>
          </p:cNvPr>
          <p:cNvSpPr/>
          <p:nvPr/>
        </p:nvSpPr>
        <p:spPr>
          <a:xfrm>
            <a:off x="363795" y="1897626"/>
            <a:ext cx="2880179" cy="31498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8C830926-5790-0A73-E438-1F37CFAC60BF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0273A898-D0FC-968E-78F7-122A5E21E56E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42C0BEAC-A137-F205-CB6E-56CCA89A93D6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申請組別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E08709C-F82C-05A9-08AE-0C51CEC8696D}"/>
              </a:ext>
            </a:extLst>
          </p:cNvPr>
          <p:cNvSpPr txBox="1"/>
          <p:nvPr/>
        </p:nvSpPr>
        <p:spPr>
          <a:xfrm>
            <a:off x="828933" y="1702896"/>
            <a:ext cx="2154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400" b="1" dirty="0" err="1">
                <a:solidFill>
                  <a:srgbClr val="1334E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新創設立組</a:t>
            </a:r>
            <a:r>
              <a:rPr lang="zh-TW" altLang="en-US" sz="2400" b="1" dirty="0">
                <a:solidFill>
                  <a:srgbClr val="1334E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 </a:t>
            </a:r>
            <a:r>
              <a:rPr lang="iu-Cans-CA" altLang="zh-TW" sz="2400" b="1" u="none" strike="noStrike" dirty="0">
                <a:solidFill>
                  <a:srgbClr val="1334E3"/>
                </a:solidFill>
                <a:effectLst/>
                <a:latin typeface="-webkit-standard"/>
                <a:ea typeface="Microsoft JhengHei" panose="020B0604030504040204" pitchFamily="34" charset="-120"/>
              </a:rPr>
              <a:t>.ᐟ</a:t>
            </a:r>
            <a:endParaRPr lang="zh-TW" altLang="en-US" sz="2400" b="1" dirty="0">
              <a:solidFill>
                <a:srgbClr val="1334E3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7754CF2-95EE-BD3D-F8D0-5B19DA6E8CBB}"/>
              </a:ext>
            </a:extLst>
          </p:cNvPr>
          <p:cNvSpPr txBox="1"/>
          <p:nvPr/>
        </p:nvSpPr>
        <p:spPr>
          <a:xfrm>
            <a:off x="4215659" y="1702896"/>
            <a:ext cx="2154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1334E3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標楷體" panose="03000509000000000000" pitchFamily="65" charset="-120"/>
              </a:rPr>
              <a:t>創業發展組 </a:t>
            </a:r>
            <a:r>
              <a:rPr lang="iu-Cans-CA" altLang="zh-TW" sz="2400" b="1" u="none" strike="noStrike" dirty="0">
                <a:solidFill>
                  <a:srgbClr val="1334E3"/>
                </a:solidFill>
                <a:effectLst/>
                <a:latin typeface="-webkit-standard"/>
                <a:ea typeface="Microsoft JhengHei" panose="020B0604030504040204" pitchFamily="34" charset="-120"/>
              </a:rPr>
              <a:t>.ᐟ</a:t>
            </a:r>
            <a:endParaRPr lang="zh-TW" altLang="en-US" sz="2400" b="1" dirty="0">
              <a:solidFill>
                <a:srgbClr val="1334E3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B4585A58-265D-408C-206B-500AA777E4A4}"/>
              </a:ext>
            </a:extLst>
          </p:cNvPr>
          <p:cNvSpPr/>
          <p:nvPr/>
        </p:nvSpPr>
        <p:spPr>
          <a:xfrm>
            <a:off x="647701" y="2211653"/>
            <a:ext cx="2517187" cy="67627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600" b="1" dirty="0">
                <a:solidFill>
                  <a:srgbClr val="E83928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尚未完成</a:t>
            </a:r>
            <a:r>
              <a:rPr lang="zh-TW" altLang="zh-TW" sz="16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公司、</a:t>
            </a:r>
            <a:endParaRPr lang="en-US" altLang="zh-TW" sz="1600" b="1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 algn="ctr"/>
            <a:r>
              <a:rPr lang="zh-TW" altLang="zh-TW" sz="16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商業及稅籍登記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0CBCE778-441E-861B-AC76-7A466A92F208}"/>
              </a:ext>
            </a:extLst>
          </p:cNvPr>
          <p:cNvSpPr/>
          <p:nvPr/>
        </p:nvSpPr>
        <p:spPr>
          <a:xfrm>
            <a:off x="4058624" y="2211653"/>
            <a:ext cx="2473395" cy="676275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公司或商業設立</a:t>
            </a:r>
            <a:endParaRPr lang="en-US" altLang="zh-TW" sz="16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登記</a:t>
            </a:r>
            <a:r>
              <a:rPr lang="zh-TW" altLang="zh-TW" sz="16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sz="16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sz="16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zh-TW" altLang="en-US" sz="1600" b="1" dirty="0">
              <a:solidFill>
                <a:srgbClr val="E8392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BB6F26F-700B-2151-2B26-BD5B20782249}"/>
              </a:ext>
            </a:extLst>
          </p:cNvPr>
          <p:cNvSpPr/>
          <p:nvPr/>
        </p:nvSpPr>
        <p:spPr>
          <a:xfrm>
            <a:off x="647701" y="3009859"/>
            <a:ext cx="2517187" cy="67627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6F7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6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自然人</a:t>
            </a:r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得組成團隊</a:t>
            </a:r>
            <a:br>
              <a:rPr lang="en-US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並由代表人申請</a:t>
            </a:r>
            <a:endParaRPr lang="zh-TW" altLang="en-US" sz="16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3D3B3D17-B740-F1EB-CEA1-7D59613C801A}"/>
              </a:ext>
            </a:extLst>
          </p:cNvPr>
          <p:cNvSpPr/>
          <p:nvPr/>
        </p:nvSpPr>
        <p:spPr>
          <a:xfrm>
            <a:off x="4058624" y="3009859"/>
            <a:ext cx="2473395" cy="676275"/>
          </a:xfrm>
          <a:prstGeom prst="roundRect">
            <a:avLst/>
          </a:prstGeom>
          <a:solidFill>
            <a:schemeClr val="bg1"/>
          </a:solidFill>
          <a:ln>
            <a:solidFill>
              <a:srgbClr val="73FAF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altLang="zh-TW" sz="16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代表人</a:t>
            </a:r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endParaRPr lang="en-US" altLang="zh-TW" sz="16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商業</a:t>
            </a:r>
            <a:r>
              <a:rPr lang="zh-TW" altLang="zh-TW" sz="1600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負責人</a:t>
            </a:r>
            <a:endParaRPr lang="zh-TW" altLang="en-US" sz="1600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A7B50663-0F42-45C3-8168-C23FED6F7CD5}"/>
              </a:ext>
            </a:extLst>
          </p:cNvPr>
          <p:cNvSpPr/>
          <p:nvPr/>
        </p:nvSpPr>
        <p:spPr>
          <a:xfrm>
            <a:off x="647701" y="3808065"/>
            <a:ext cx="2517187" cy="67627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zh-TW" sz="16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日內完成</a:t>
            </a:r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花蓮縣登記後始得簽約請款</a:t>
            </a:r>
            <a:endParaRPr lang="zh-TW" altLang="en-US" sz="16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1857CAD-F7F4-913B-33BA-9F26244DE069}"/>
              </a:ext>
            </a:extLst>
          </p:cNvPr>
          <p:cNvSpPr/>
          <p:nvPr/>
        </p:nvSpPr>
        <p:spPr>
          <a:xfrm>
            <a:off x="4058624" y="3808065"/>
            <a:ext cx="2473395" cy="676275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依核定計畫</a:t>
            </a:r>
            <a:endParaRPr lang="en-US" altLang="zh-TW" sz="1600" b="1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zh-TW" sz="16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直接簽約</a:t>
            </a:r>
            <a:r>
              <a:rPr lang="zh-TW" altLang="zh-TW" sz="16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58711DAE-3FD2-AFB9-3F4A-14D90D4F1E26}"/>
              </a:ext>
            </a:extLst>
          </p:cNvPr>
          <p:cNvSpPr/>
          <p:nvPr/>
        </p:nvSpPr>
        <p:spPr>
          <a:xfrm>
            <a:off x="647701" y="4617157"/>
            <a:ext cx="2517187" cy="67627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6F7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完成市場驗證、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事業設立及首次營運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248155A9-1916-F637-8EC1-7A255A9C0443}"/>
              </a:ext>
            </a:extLst>
          </p:cNvPr>
          <p:cNvSpPr/>
          <p:nvPr/>
        </p:nvSpPr>
        <p:spPr>
          <a:xfrm>
            <a:off x="4058624" y="4617157"/>
            <a:ext cx="2473395" cy="676275"/>
          </a:xfrm>
          <a:prstGeom prst="roundRect">
            <a:avLst/>
          </a:prstGeom>
          <a:solidFill>
            <a:schemeClr val="bg1"/>
          </a:solidFill>
          <a:ln>
            <a:solidFill>
              <a:srgbClr val="73FAF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產品、服務、品牌、數位或營運模式升級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38CBC42-EE80-6A53-59CA-3C1918891A86}"/>
              </a:ext>
            </a:extLst>
          </p:cNvPr>
          <p:cNvSpPr txBox="1"/>
          <p:nvPr/>
        </p:nvSpPr>
        <p:spPr>
          <a:xfrm>
            <a:off x="3237527" y="2373578"/>
            <a:ext cx="7003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營運在</a:t>
            </a:r>
            <a:endParaRPr lang="en-US" altLang="zh-TW" sz="14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花蓮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B7E0E78-77E8-2A57-4BA6-F45E37DCC1D6}"/>
              </a:ext>
            </a:extLst>
          </p:cNvPr>
          <p:cNvSpPr txBox="1"/>
          <p:nvPr/>
        </p:nvSpPr>
        <p:spPr>
          <a:xfrm>
            <a:off x="3116747" y="3102121"/>
            <a:ext cx="941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</a:t>
            </a:r>
            <a:r>
              <a:rPr lang="en-US" altLang="zh-TW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</a:p>
          <a:p>
            <a:pPr algn="ctr"/>
            <a:r>
              <a:rPr lang="en-US" altLang="zh-TW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46</a:t>
            </a:r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9D9FAC7-F8F1-34C5-06CE-478FDD4250D5}"/>
              </a:ext>
            </a:extLst>
          </p:cNvPr>
          <p:cNvSpPr txBox="1"/>
          <p:nvPr/>
        </p:nvSpPr>
        <p:spPr>
          <a:xfrm>
            <a:off x="3208680" y="3884592"/>
            <a:ext cx="758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持續</a:t>
            </a:r>
            <a:endParaRPr lang="en-US" altLang="zh-TW" sz="14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53C2A3D1-0F6C-68ED-5048-1F1D095B079A}"/>
              </a:ext>
            </a:extLst>
          </p:cNvPr>
          <p:cNvSpPr txBox="1"/>
          <p:nvPr/>
        </p:nvSpPr>
        <p:spPr>
          <a:xfrm>
            <a:off x="3162713" y="4693684"/>
            <a:ext cx="849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創造</a:t>
            </a:r>
            <a:endParaRPr lang="en-US" altLang="zh-TW" sz="14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效益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459ADDD-D958-59EA-6D85-A51BC3D8DFBF}"/>
              </a:ext>
            </a:extLst>
          </p:cNvPr>
          <p:cNvSpPr txBox="1"/>
          <p:nvPr/>
        </p:nvSpPr>
        <p:spPr>
          <a:xfrm>
            <a:off x="3438144" y="767608"/>
            <a:ext cx="3093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sz="1400" b="1" spc="-15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申請人</a:t>
            </a:r>
            <a:r>
              <a:rPr lang="zh-TW" altLang="zh-TW" sz="1400" b="1" spc="-150" dirty="0">
                <a:solidFill>
                  <a:srgbClr val="E83928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僅得擇一組提出一案</a:t>
            </a:r>
            <a:r>
              <a:rPr lang="zh-TW" altLang="zh-TW" sz="1400" b="1" spc="-15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；同一申請人、同一事業或實質相同團隊</a:t>
            </a:r>
            <a:r>
              <a:rPr lang="zh-TW" altLang="zh-TW" sz="1400" b="1" spc="-150" dirty="0">
                <a:solidFill>
                  <a:srgbClr val="E83928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不得重複申請</a:t>
            </a:r>
            <a:r>
              <a:rPr lang="zh-TW" altLang="en-US" sz="1400" b="1" spc="-15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55DA1AB-2B49-20FF-3A88-819249FD8996}"/>
              </a:ext>
            </a:extLst>
          </p:cNvPr>
          <p:cNvSpPr txBox="1"/>
          <p:nvPr/>
        </p:nvSpPr>
        <p:spPr>
          <a:xfrm>
            <a:off x="4763214" y="5345807"/>
            <a:ext cx="2057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200" b="1" dirty="0">
                <a:solidFill>
                  <a:srgbClr val="E83928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資本額未達</a:t>
            </a:r>
            <a:r>
              <a:rPr lang="en-US" altLang="zh-TW" sz="1200" b="1" dirty="0">
                <a:solidFill>
                  <a:srgbClr val="E83928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1,000 </a:t>
            </a:r>
            <a:r>
              <a:rPr lang="zh-TW" altLang="zh-TW" sz="1200" b="1" dirty="0">
                <a:solidFill>
                  <a:srgbClr val="E83928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萬元</a:t>
            </a:r>
            <a:endParaRPr lang="zh-TW" altLang="en-US" sz="1200" b="1" dirty="0">
              <a:solidFill>
                <a:srgbClr val="E8392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E64AFC3E-546C-BD2A-39B6-FB353DD4C28B}"/>
              </a:ext>
            </a:extLst>
          </p:cNvPr>
          <p:cNvSpPr txBox="1"/>
          <p:nvPr/>
        </p:nvSpPr>
        <p:spPr>
          <a:xfrm>
            <a:off x="1974923" y="5330001"/>
            <a:ext cx="12592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2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申請人</a:t>
            </a:r>
            <a:r>
              <a:rPr lang="zh-TW" altLang="en-US" sz="12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不得為其</a:t>
            </a:r>
            <a:br>
              <a:rPr lang="en-US" altLang="zh-TW" sz="12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1200" b="1" dirty="0">
                <a:solidFill>
                  <a:srgbClr val="E8392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他事業負責人</a:t>
            </a: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7399BBD9-46D8-0D35-7E56-3E0B2DB418A8}"/>
              </a:ext>
            </a:extLst>
          </p:cNvPr>
          <p:cNvCxnSpPr>
            <a:cxnSpLocks/>
          </p:cNvCxnSpPr>
          <p:nvPr/>
        </p:nvCxnSpPr>
        <p:spPr>
          <a:xfrm flipV="1">
            <a:off x="3587686" y="1658178"/>
            <a:ext cx="0" cy="553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76C1F89-19DF-1ED3-99E4-11815BC38B90}"/>
              </a:ext>
            </a:extLst>
          </p:cNvPr>
          <p:cNvCxnSpPr>
            <a:cxnSpLocks/>
          </p:cNvCxnSpPr>
          <p:nvPr/>
        </p:nvCxnSpPr>
        <p:spPr>
          <a:xfrm flipV="1">
            <a:off x="3587686" y="5372356"/>
            <a:ext cx="0" cy="10502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044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94AE7-9FC4-D302-2C50-669EEFAF7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6B9ACFDC-C96E-F97E-CC48-10544134C624}"/>
              </a:ext>
            </a:extLst>
          </p:cNvPr>
          <p:cNvGrpSpPr/>
          <p:nvPr/>
        </p:nvGrpSpPr>
        <p:grpSpPr>
          <a:xfrm>
            <a:off x="596052" y="597578"/>
            <a:ext cx="2735266" cy="919663"/>
            <a:chOff x="576470" y="584057"/>
            <a:chExt cx="2735266" cy="919663"/>
          </a:xfrm>
        </p:grpSpPr>
        <p:sp>
          <p:nvSpPr>
            <p:cNvPr id="55" name="矩形: 圓角 54">
              <a:extLst>
                <a:ext uri="{FF2B5EF4-FFF2-40B4-BE49-F238E27FC236}">
                  <a16:creationId xmlns:a16="http://schemas.microsoft.com/office/drawing/2014/main" id="{43249BCF-EE98-4130-10B9-710D6B5CE579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矩形: 圓角 55">
              <a:extLst>
                <a:ext uri="{FF2B5EF4-FFF2-40B4-BE49-F238E27FC236}">
                  <a16:creationId xmlns:a16="http://schemas.microsoft.com/office/drawing/2014/main" id="{5470CFC2-E353-BD4D-3CAB-E8988A55A41C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專案窗口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914D2A5E-0C6E-FCA3-D6F3-02627E43AD16}"/>
              </a:ext>
            </a:extLst>
          </p:cNvPr>
          <p:cNvGrpSpPr/>
          <p:nvPr/>
        </p:nvGrpSpPr>
        <p:grpSpPr>
          <a:xfrm>
            <a:off x="596052" y="1615067"/>
            <a:ext cx="3779538" cy="764920"/>
            <a:chOff x="576470" y="1656222"/>
            <a:chExt cx="3779538" cy="764920"/>
          </a:xfrm>
        </p:grpSpPr>
        <p:sp>
          <p:nvSpPr>
            <p:cNvPr id="49" name="矩形: 圓角 48">
              <a:extLst>
                <a:ext uri="{FF2B5EF4-FFF2-40B4-BE49-F238E27FC236}">
                  <a16:creationId xmlns:a16="http://schemas.microsoft.com/office/drawing/2014/main" id="{84B08082-BA39-4D5B-7D8E-E17A0D309607}"/>
                </a:ext>
              </a:extLst>
            </p:cNvPr>
            <p:cNvSpPr/>
            <p:nvPr/>
          </p:nvSpPr>
          <p:spPr>
            <a:xfrm>
              <a:off x="972609" y="1656222"/>
              <a:ext cx="3383399" cy="764920"/>
            </a:xfrm>
            <a:prstGeom prst="roundRect">
              <a:avLst/>
            </a:prstGeom>
            <a:noFill/>
            <a:ln>
              <a:solidFill>
                <a:srgbClr val="1334E3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吳先生：03-8903687</a:t>
              </a:r>
              <a:b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劉小姐：03-8903241</a:t>
              </a:r>
            </a:p>
          </p:txBody>
        </p:sp>
        <p:sp>
          <p:nvSpPr>
            <p:cNvPr id="50" name="橢圓 49">
              <a:extLst>
                <a:ext uri="{FF2B5EF4-FFF2-40B4-BE49-F238E27FC236}">
                  <a16:creationId xmlns:a16="http://schemas.microsoft.com/office/drawing/2014/main" id="{008AC953-F59E-EE51-589A-E55E0B3020E5}"/>
                </a:ext>
              </a:extLst>
            </p:cNvPr>
            <p:cNvSpPr/>
            <p:nvPr/>
          </p:nvSpPr>
          <p:spPr>
            <a:xfrm>
              <a:off x="576470" y="1750076"/>
              <a:ext cx="612000" cy="61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  <p:grpSp>
          <p:nvGrpSpPr>
            <p:cNvPr id="51" name="Group 49">
              <a:extLst>
                <a:ext uri="{FF2B5EF4-FFF2-40B4-BE49-F238E27FC236}">
                  <a16:creationId xmlns:a16="http://schemas.microsoft.com/office/drawing/2014/main" id="{E218F385-E029-F526-A456-0355CBB1BAA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07065" y="1877415"/>
              <a:ext cx="360000" cy="317540"/>
              <a:chOff x="6574" y="2170"/>
              <a:chExt cx="390" cy="344"/>
            </a:xfrm>
            <a:solidFill>
              <a:srgbClr val="1334E3"/>
            </a:solidFill>
          </p:grpSpPr>
          <p:sp>
            <p:nvSpPr>
              <p:cNvPr id="52" name="Freeform 50">
                <a:extLst>
                  <a:ext uri="{FF2B5EF4-FFF2-40B4-BE49-F238E27FC236}">
                    <a16:creationId xmlns:a16="http://schemas.microsoft.com/office/drawing/2014/main" id="{8C4B28F5-8471-1F96-7224-3B10707DAE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4" y="2235"/>
                <a:ext cx="386" cy="279"/>
              </a:xfrm>
              <a:custGeom>
                <a:avLst/>
                <a:gdLst>
                  <a:gd name="T0" fmla="*/ 354 w 365"/>
                  <a:gd name="T1" fmla="*/ 168 h 264"/>
                  <a:gd name="T2" fmla="*/ 312 w 365"/>
                  <a:gd name="T3" fmla="*/ 264 h 264"/>
                  <a:gd name="T4" fmla="*/ 53 w 365"/>
                  <a:gd name="T5" fmla="*/ 264 h 264"/>
                  <a:gd name="T6" fmla="*/ 11 w 365"/>
                  <a:gd name="T7" fmla="*/ 168 h 264"/>
                  <a:gd name="T8" fmla="*/ 24 w 365"/>
                  <a:gd name="T9" fmla="*/ 107 h 264"/>
                  <a:gd name="T10" fmla="*/ 85 w 365"/>
                  <a:gd name="T11" fmla="*/ 40 h 264"/>
                  <a:gd name="T12" fmla="*/ 85 w 365"/>
                  <a:gd name="T13" fmla="*/ 2 h 264"/>
                  <a:gd name="T14" fmla="*/ 144 w 365"/>
                  <a:gd name="T15" fmla="*/ 2 h 264"/>
                  <a:gd name="T16" fmla="*/ 144 w 365"/>
                  <a:gd name="T17" fmla="*/ 40 h 264"/>
                  <a:gd name="T18" fmla="*/ 220 w 365"/>
                  <a:gd name="T19" fmla="*/ 40 h 264"/>
                  <a:gd name="T20" fmla="*/ 220 w 365"/>
                  <a:gd name="T21" fmla="*/ 0 h 264"/>
                  <a:gd name="T22" fmla="*/ 280 w 365"/>
                  <a:gd name="T23" fmla="*/ 0 h 264"/>
                  <a:gd name="T24" fmla="*/ 280 w 365"/>
                  <a:gd name="T25" fmla="*/ 40 h 264"/>
                  <a:gd name="T26" fmla="*/ 341 w 365"/>
                  <a:gd name="T27" fmla="*/ 107 h 264"/>
                  <a:gd name="T28" fmla="*/ 354 w 365"/>
                  <a:gd name="T29" fmla="*/ 168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264">
                    <a:moveTo>
                      <a:pt x="354" y="168"/>
                    </a:moveTo>
                    <a:cubicBezTo>
                      <a:pt x="365" y="218"/>
                      <a:pt x="347" y="264"/>
                      <a:pt x="312" y="264"/>
                    </a:cubicBezTo>
                    <a:cubicBezTo>
                      <a:pt x="53" y="264"/>
                      <a:pt x="53" y="264"/>
                      <a:pt x="53" y="264"/>
                    </a:cubicBezTo>
                    <a:cubicBezTo>
                      <a:pt x="18" y="264"/>
                      <a:pt x="0" y="218"/>
                      <a:pt x="11" y="168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32" y="68"/>
                      <a:pt x="59" y="40"/>
                      <a:pt x="85" y="40"/>
                    </a:cubicBezTo>
                    <a:cubicBezTo>
                      <a:pt x="85" y="2"/>
                      <a:pt x="85" y="2"/>
                      <a:pt x="85" y="2"/>
                    </a:cubicBezTo>
                    <a:cubicBezTo>
                      <a:pt x="144" y="2"/>
                      <a:pt x="144" y="2"/>
                      <a:pt x="144" y="2"/>
                    </a:cubicBezTo>
                    <a:cubicBezTo>
                      <a:pt x="144" y="40"/>
                      <a:pt x="144" y="40"/>
                      <a:pt x="144" y="40"/>
                    </a:cubicBezTo>
                    <a:cubicBezTo>
                      <a:pt x="220" y="40"/>
                      <a:pt x="220" y="40"/>
                      <a:pt x="220" y="4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80" y="0"/>
                      <a:pt x="280" y="0"/>
                      <a:pt x="280" y="0"/>
                    </a:cubicBezTo>
                    <a:cubicBezTo>
                      <a:pt x="280" y="40"/>
                      <a:pt x="280" y="40"/>
                      <a:pt x="280" y="40"/>
                    </a:cubicBezTo>
                    <a:cubicBezTo>
                      <a:pt x="306" y="40"/>
                      <a:pt x="333" y="68"/>
                      <a:pt x="341" y="107"/>
                    </a:cubicBezTo>
                    <a:lnTo>
                      <a:pt x="354" y="168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3" name="Oval 51">
                <a:extLst>
                  <a:ext uri="{FF2B5EF4-FFF2-40B4-BE49-F238E27FC236}">
                    <a16:creationId xmlns:a16="http://schemas.microsoft.com/office/drawing/2014/main" id="{6D83DF0B-E6A9-BA5F-872B-A3C54303C0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4" y="2313"/>
                <a:ext cx="166" cy="166"/>
              </a:xfrm>
              <a:prstGeom prst="ellipse">
                <a:avLst/>
              </a:prstGeom>
              <a:grp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4" name="Freeform 52">
                <a:extLst>
                  <a:ext uri="{FF2B5EF4-FFF2-40B4-BE49-F238E27FC236}">
                    <a16:creationId xmlns:a16="http://schemas.microsoft.com/office/drawing/2014/main" id="{89D4B51D-E7DC-5E29-1DEA-FAF41141AA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8" y="2170"/>
                <a:ext cx="386" cy="76"/>
              </a:xfrm>
              <a:custGeom>
                <a:avLst/>
                <a:gdLst>
                  <a:gd name="T0" fmla="*/ 373 w 373"/>
                  <a:gd name="T1" fmla="*/ 54 h 72"/>
                  <a:gd name="T2" fmla="*/ 331 w 373"/>
                  <a:gd name="T3" fmla="*/ 0 h 72"/>
                  <a:gd name="T4" fmla="*/ 41 w 373"/>
                  <a:gd name="T5" fmla="*/ 0 h 72"/>
                  <a:gd name="T6" fmla="*/ 0 w 373"/>
                  <a:gd name="T7" fmla="*/ 54 h 72"/>
                  <a:gd name="T8" fmla="*/ 0 w 373"/>
                  <a:gd name="T9" fmla="*/ 72 h 72"/>
                  <a:gd name="T10" fmla="*/ 72 w 373"/>
                  <a:gd name="T11" fmla="*/ 72 h 72"/>
                  <a:gd name="T12" fmla="*/ 121 w 373"/>
                  <a:gd name="T13" fmla="*/ 44 h 72"/>
                  <a:gd name="T14" fmla="*/ 252 w 373"/>
                  <a:gd name="T15" fmla="*/ 44 h 72"/>
                  <a:gd name="T16" fmla="*/ 301 w 373"/>
                  <a:gd name="T17" fmla="*/ 72 h 72"/>
                  <a:gd name="T18" fmla="*/ 373 w 373"/>
                  <a:gd name="T19" fmla="*/ 72 h 72"/>
                  <a:gd name="T20" fmla="*/ 373 w 373"/>
                  <a:gd name="T21" fmla="*/ 5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3" h="72">
                    <a:moveTo>
                      <a:pt x="373" y="54"/>
                    </a:moveTo>
                    <a:cubicBezTo>
                      <a:pt x="373" y="24"/>
                      <a:pt x="354" y="0"/>
                      <a:pt x="33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18" y="0"/>
                      <a:pt x="0" y="24"/>
                      <a:pt x="0" y="54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2" y="46"/>
                      <a:pt x="94" y="44"/>
                      <a:pt x="121" y="44"/>
                    </a:cubicBezTo>
                    <a:cubicBezTo>
                      <a:pt x="252" y="44"/>
                      <a:pt x="252" y="44"/>
                      <a:pt x="252" y="44"/>
                    </a:cubicBezTo>
                    <a:cubicBezTo>
                      <a:pt x="279" y="44"/>
                      <a:pt x="301" y="46"/>
                      <a:pt x="301" y="72"/>
                    </a:cubicBezTo>
                    <a:cubicBezTo>
                      <a:pt x="373" y="72"/>
                      <a:pt x="373" y="72"/>
                      <a:pt x="373" y="72"/>
                    </a:cubicBezTo>
                    <a:lnTo>
                      <a:pt x="373" y="54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70FF1235-5A3F-B952-283B-754E24536233}"/>
              </a:ext>
            </a:extLst>
          </p:cNvPr>
          <p:cNvGrpSpPr/>
          <p:nvPr/>
        </p:nvGrpSpPr>
        <p:grpSpPr>
          <a:xfrm>
            <a:off x="609788" y="2521708"/>
            <a:ext cx="3765802" cy="622543"/>
            <a:chOff x="576470" y="2709040"/>
            <a:chExt cx="3765802" cy="622543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68D46DC7-7FDD-56F3-1724-E02C7ECFB3B4}"/>
                </a:ext>
              </a:extLst>
            </p:cNvPr>
            <p:cNvSpPr/>
            <p:nvPr/>
          </p:nvSpPr>
          <p:spPr>
            <a:xfrm>
              <a:off x="956846" y="2709040"/>
              <a:ext cx="3385426" cy="622543"/>
            </a:xfrm>
            <a:prstGeom prst="roundRect">
              <a:avLst/>
            </a:prstGeom>
            <a:noFill/>
            <a:ln>
              <a:solidFill>
                <a:srgbClr val="1334E3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hyegp.hualien@gmail.com</a:t>
              </a:r>
            </a:p>
          </p:txBody>
        </p:sp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4A3ADEC2-6511-9593-1A6B-51E6CCEDB824}"/>
                </a:ext>
              </a:extLst>
            </p:cNvPr>
            <p:cNvSpPr/>
            <p:nvPr/>
          </p:nvSpPr>
          <p:spPr>
            <a:xfrm>
              <a:off x="576470" y="2710340"/>
              <a:ext cx="612000" cy="61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  <p:grpSp>
          <p:nvGrpSpPr>
            <p:cNvPr id="41" name="Google Shape;774;p48">
              <a:extLst>
                <a:ext uri="{FF2B5EF4-FFF2-40B4-BE49-F238E27FC236}">
                  <a16:creationId xmlns:a16="http://schemas.microsoft.com/office/drawing/2014/main" id="{12296D1F-EE35-150A-0DB5-8E0DE4327253}"/>
                </a:ext>
              </a:extLst>
            </p:cNvPr>
            <p:cNvGrpSpPr/>
            <p:nvPr/>
          </p:nvGrpSpPr>
          <p:grpSpPr>
            <a:xfrm>
              <a:off x="702470" y="2828978"/>
              <a:ext cx="360000" cy="324000"/>
              <a:chOff x="1236875" y="1623900"/>
              <a:chExt cx="465200" cy="455475"/>
            </a:xfrm>
          </p:grpSpPr>
          <p:sp>
            <p:nvSpPr>
              <p:cNvPr id="42" name="Google Shape;775;p48">
                <a:extLst>
                  <a:ext uri="{FF2B5EF4-FFF2-40B4-BE49-F238E27FC236}">
                    <a16:creationId xmlns:a16="http://schemas.microsoft.com/office/drawing/2014/main" id="{65C32DD3-5D3E-3C7A-39DC-8C8E892BC7BE}"/>
                  </a:ext>
                </a:extLst>
              </p:cNvPr>
              <p:cNvSpPr/>
              <p:nvPr/>
            </p:nvSpPr>
            <p:spPr>
              <a:xfrm>
                <a:off x="1236875" y="1623900"/>
                <a:ext cx="465200" cy="445125"/>
              </a:xfrm>
              <a:custGeom>
                <a:avLst/>
                <a:gdLst/>
                <a:ahLst/>
                <a:cxnLst/>
                <a:rect l="l" t="t" r="r" b="b"/>
                <a:pathLst>
                  <a:path w="18608" h="17805" fill="none" extrusionOk="0">
                    <a:moveTo>
                      <a:pt x="13493" y="14127"/>
                    </a:moveTo>
                    <a:lnTo>
                      <a:pt x="18608" y="17804"/>
                    </a:lnTo>
                    <a:lnTo>
                      <a:pt x="18608" y="17804"/>
                    </a:lnTo>
                    <a:lnTo>
                      <a:pt x="18608" y="17731"/>
                    </a:lnTo>
                    <a:lnTo>
                      <a:pt x="18608" y="6723"/>
                    </a:lnTo>
                    <a:lnTo>
                      <a:pt x="9304" y="1"/>
                    </a:lnTo>
                    <a:lnTo>
                      <a:pt x="1" y="6723"/>
                    </a:lnTo>
                    <a:lnTo>
                      <a:pt x="1" y="17731"/>
                    </a:lnTo>
                    <a:lnTo>
                      <a:pt x="1" y="17731"/>
                    </a:lnTo>
                    <a:lnTo>
                      <a:pt x="1" y="17804"/>
                    </a:lnTo>
                    <a:lnTo>
                      <a:pt x="5115" y="14127"/>
                    </a:lnTo>
                  </a:path>
                </a:pathLst>
              </a:custGeom>
              <a:noFill/>
              <a:ln w="2032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Google Shape;776;p48">
                <a:extLst>
                  <a:ext uri="{FF2B5EF4-FFF2-40B4-BE49-F238E27FC236}">
                    <a16:creationId xmlns:a16="http://schemas.microsoft.com/office/drawing/2014/main" id="{9FE64A84-3DD5-10CE-0C9A-0D692FED531A}"/>
                  </a:ext>
                </a:extLst>
              </p:cNvPr>
              <p:cNvSpPr/>
              <p:nvPr/>
            </p:nvSpPr>
            <p:spPr>
              <a:xfrm>
                <a:off x="1244800" y="2078750"/>
                <a:ext cx="449375" cy="625"/>
              </a:xfrm>
              <a:custGeom>
                <a:avLst/>
                <a:gdLst/>
                <a:ahLst/>
                <a:cxnLst/>
                <a:rect l="l" t="t" r="r" b="b"/>
                <a:pathLst>
                  <a:path w="17975" h="2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98" y="0"/>
                    </a:lnTo>
                    <a:lnTo>
                      <a:pt x="171" y="24"/>
                    </a:lnTo>
                    <a:lnTo>
                      <a:pt x="17804" y="24"/>
                    </a:lnTo>
                    <a:lnTo>
                      <a:pt x="17804" y="24"/>
                    </a:lnTo>
                    <a:lnTo>
                      <a:pt x="17877" y="0"/>
                    </a:lnTo>
                    <a:lnTo>
                      <a:pt x="17974" y="0"/>
                    </a:lnTo>
                  </a:path>
                </a:pathLst>
              </a:custGeom>
              <a:noFill/>
              <a:ln w="2032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Google Shape;777;p48">
                <a:extLst>
                  <a:ext uri="{FF2B5EF4-FFF2-40B4-BE49-F238E27FC236}">
                    <a16:creationId xmlns:a16="http://schemas.microsoft.com/office/drawing/2014/main" id="{3D96E68C-9AAF-E5C3-7E1A-1971EAF726A9}"/>
                  </a:ext>
                </a:extLst>
              </p:cNvPr>
              <p:cNvSpPr/>
              <p:nvPr/>
            </p:nvSpPr>
            <p:spPr>
              <a:xfrm>
                <a:off x="1236875" y="1791950"/>
                <a:ext cx="465200" cy="171725"/>
              </a:xfrm>
              <a:custGeom>
                <a:avLst/>
                <a:gdLst/>
                <a:ahLst/>
                <a:cxnLst/>
                <a:rect l="l" t="t" r="r" b="b"/>
                <a:pathLst>
                  <a:path w="18608" h="6869" fill="none" extrusionOk="0">
                    <a:moveTo>
                      <a:pt x="18608" y="1"/>
                    </a:moveTo>
                    <a:lnTo>
                      <a:pt x="9450" y="6820"/>
                    </a:lnTo>
                    <a:lnTo>
                      <a:pt x="9450" y="6820"/>
                    </a:lnTo>
                    <a:lnTo>
                      <a:pt x="9377" y="6845"/>
                    </a:lnTo>
                    <a:lnTo>
                      <a:pt x="9304" y="6869"/>
                    </a:lnTo>
                    <a:lnTo>
                      <a:pt x="9304" y="6869"/>
                    </a:lnTo>
                    <a:lnTo>
                      <a:pt x="9231" y="6845"/>
                    </a:lnTo>
                    <a:lnTo>
                      <a:pt x="9158" y="6820"/>
                    </a:lnTo>
                    <a:lnTo>
                      <a:pt x="1" y="1"/>
                    </a:lnTo>
                  </a:path>
                </a:pathLst>
              </a:custGeom>
              <a:noFill/>
              <a:ln w="2032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Google Shape;778;p48">
                <a:extLst>
                  <a:ext uri="{FF2B5EF4-FFF2-40B4-BE49-F238E27FC236}">
                    <a16:creationId xmlns:a16="http://schemas.microsoft.com/office/drawing/2014/main" id="{260F202B-9B6E-C95B-A4AA-8CF545C098E3}"/>
                  </a:ext>
                </a:extLst>
              </p:cNvPr>
              <p:cNvSpPr/>
              <p:nvPr/>
            </p:nvSpPr>
            <p:spPr>
              <a:xfrm>
                <a:off x="1330025" y="1750550"/>
                <a:ext cx="278900" cy="110850"/>
              </a:xfrm>
              <a:custGeom>
                <a:avLst/>
                <a:gdLst/>
                <a:ahLst/>
                <a:cxnLst/>
                <a:rect l="l" t="t" r="r" b="b"/>
                <a:pathLst>
                  <a:path w="11156" h="4434" fill="none" extrusionOk="0">
                    <a:moveTo>
                      <a:pt x="1" y="4433"/>
                    </a:moveTo>
                    <a:lnTo>
                      <a:pt x="1" y="1"/>
                    </a:lnTo>
                    <a:lnTo>
                      <a:pt x="11155" y="1"/>
                    </a:lnTo>
                    <a:lnTo>
                      <a:pt x="11155" y="4433"/>
                    </a:lnTo>
                  </a:path>
                </a:pathLst>
              </a:custGeom>
              <a:noFill/>
              <a:ln w="2032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Google Shape;779;p48">
                <a:extLst>
                  <a:ext uri="{FF2B5EF4-FFF2-40B4-BE49-F238E27FC236}">
                    <a16:creationId xmlns:a16="http://schemas.microsoft.com/office/drawing/2014/main" id="{DFA640A2-03A4-5ACD-C4C3-524C6EEAFE09}"/>
                  </a:ext>
                </a:extLst>
              </p:cNvPr>
              <p:cNvSpPr/>
              <p:nvPr/>
            </p:nvSpPr>
            <p:spPr>
              <a:xfrm>
                <a:off x="1402500" y="1810225"/>
                <a:ext cx="1339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1" fill="none" extrusionOk="0">
                    <a:moveTo>
                      <a:pt x="0" y="0"/>
                    </a:moveTo>
                    <a:lnTo>
                      <a:pt x="5358" y="0"/>
                    </a:lnTo>
                  </a:path>
                </a:pathLst>
              </a:custGeom>
              <a:noFill/>
              <a:ln w="2032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Google Shape;780;p48">
                <a:extLst>
                  <a:ext uri="{FF2B5EF4-FFF2-40B4-BE49-F238E27FC236}">
                    <a16:creationId xmlns:a16="http://schemas.microsoft.com/office/drawing/2014/main" id="{B8CC4B27-4EDF-07A0-3F29-16CEE7948850}"/>
                  </a:ext>
                </a:extLst>
              </p:cNvPr>
              <p:cNvSpPr/>
              <p:nvPr/>
            </p:nvSpPr>
            <p:spPr>
              <a:xfrm>
                <a:off x="1402500" y="1844325"/>
                <a:ext cx="1339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1" fill="none" extrusionOk="0">
                    <a:moveTo>
                      <a:pt x="0" y="0"/>
                    </a:moveTo>
                    <a:lnTo>
                      <a:pt x="5358" y="0"/>
                    </a:lnTo>
                  </a:path>
                </a:pathLst>
              </a:custGeom>
              <a:noFill/>
              <a:ln w="2032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Google Shape;781;p48">
                <a:extLst>
                  <a:ext uri="{FF2B5EF4-FFF2-40B4-BE49-F238E27FC236}">
                    <a16:creationId xmlns:a16="http://schemas.microsoft.com/office/drawing/2014/main" id="{465C5FAA-C34F-E9E8-225F-4B9257B4AD6D}"/>
                  </a:ext>
                </a:extLst>
              </p:cNvPr>
              <p:cNvSpPr/>
              <p:nvPr/>
            </p:nvSpPr>
            <p:spPr>
              <a:xfrm>
                <a:off x="1402500" y="1878425"/>
                <a:ext cx="852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10" h="1" fill="none" extrusionOk="0">
                    <a:moveTo>
                      <a:pt x="0" y="0"/>
                    </a:moveTo>
                    <a:lnTo>
                      <a:pt x="3410" y="0"/>
                    </a:lnTo>
                  </a:path>
                </a:pathLst>
              </a:custGeom>
              <a:noFill/>
              <a:ln w="2032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0D0CDF32-B338-A774-D18D-ECA8D9D9C28B}"/>
              </a:ext>
            </a:extLst>
          </p:cNvPr>
          <p:cNvGrpSpPr/>
          <p:nvPr/>
        </p:nvGrpSpPr>
        <p:grpSpPr>
          <a:xfrm>
            <a:off x="609788" y="3276014"/>
            <a:ext cx="5962192" cy="614729"/>
            <a:chOff x="592075" y="3559876"/>
            <a:chExt cx="5962192" cy="614729"/>
          </a:xfrm>
        </p:grpSpPr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D5F2D1CF-F13E-848F-4E0A-19EC8E8B8F1D}"/>
                </a:ext>
              </a:extLst>
            </p:cNvPr>
            <p:cNvSpPr/>
            <p:nvPr/>
          </p:nvSpPr>
          <p:spPr>
            <a:xfrm>
              <a:off x="1005990" y="3559876"/>
              <a:ext cx="5548277" cy="608632"/>
            </a:xfrm>
            <a:prstGeom prst="roundRect">
              <a:avLst/>
            </a:prstGeom>
            <a:noFill/>
            <a:ln>
              <a:solidFill>
                <a:srgbClr val="1334E3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花蓮縣花蓮市海岸路17號 (花蓮新創基地)</a:t>
              </a:r>
            </a:p>
          </p:txBody>
        </p:sp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084AB7D9-7BB6-6AE6-A99E-0DFCADA74340}"/>
                </a:ext>
              </a:extLst>
            </p:cNvPr>
            <p:cNvSpPr/>
            <p:nvPr/>
          </p:nvSpPr>
          <p:spPr>
            <a:xfrm>
              <a:off x="592075" y="3562605"/>
              <a:ext cx="612000" cy="61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  <p:grpSp>
          <p:nvGrpSpPr>
            <p:cNvPr id="34" name="Google Shape;741;p48">
              <a:extLst>
                <a:ext uri="{FF2B5EF4-FFF2-40B4-BE49-F238E27FC236}">
                  <a16:creationId xmlns:a16="http://schemas.microsoft.com/office/drawing/2014/main" id="{0A0484A4-BB17-0705-E2E3-6DA15E070506}"/>
                </a:ext>
              </a:extLst>
            </p:cNvPr>
            <p:cNvGrpSpPr/>
            <p:nvPr/>
          </p:nvGrpSpPr>
          <p:grpSpPr>
            <a:xfrm>
              <a:off x="716616" y="3684691"/>
              <a:ext cx="360000" cy="396000"/>
              <a:chOff x="4630125" y="278900"/>
              <a:chExt cx="400675" cy="456675"/>
            </a:xfrm>
          </p:grpSpPr>
          <p:sp>
            <p:nvSpPr>
              <p:cNvPr id="35" name="Google Shape;742;p48">
                <a:extLst>
                  <a:ext uri="{FF2B5EF4-FFF2-40B4-BE49-F238E27FC236}">
                    <a16:creationId xmlns:a16="http://schemas.microsoft.com/office/drawing/2014/main" id="{F9243BB9-326C-E396-2DC6-748A59FA077A}"/>
                  </a:ext>
                </a:extLst>
              </p:cNvPr>
              <p:cNvSpPr/>
              <p:nvPr/>
            </p:nvSpPr>
            <p:spPr>
              <a:xfrm>
                <a:off x="4659350" y="328825"/>
                <a:ext cx="371450" cy="9685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3874" fill="none" extrusionOk="0">
                    <a:moveTo>
                      <a:pt x="12763" y="1"/>
                    </a:moveTo>
                    <a:lnTo>
                      <a:pt x="926" y="1"/>
                    </a:lnTo>
                    <a:lnTo>
                      <a:pt x="926" y="1"/>
                    </a:lnTo>
                    <a:lnTo>
                      <a:pt x="731" y="25"/>
                    </a:lnTo>
                    <a:lnTo>
                      <a:pt x="561" y="74"/>
                    </a:lnTo>
                    <a:lnTo>
                      <a:pt x="390" y="171"/>
                    </a:lnTo>
                    <a:lnTo>
                      <a:pt x="269" y="269"/>
                    </a:lnTo>
                    <a:lnTo>
                      <a:pt x="147" y="415"/>
                    </a:lnTo>
                    <a:lnTo>
                      <a:pt x="74" y="561"/>
                    </a:lnTo>
                    <a:lnTo>
                      <a:pt x="1" y="732"/>
                    </a:lnTo>
                    <a:lnTo>
                      <a:pt x="1" y="926"/>
                    </a:lnTo>
                    <a:lnTo>
                      <a:pt x="1" y="2948"/>
                    </a:lnTo>
                    <a:lnTo>
                      <a:pt x="1" y="2948"/>
                    </a:lnTo>
                    <a:lnTo>
                      <a:pt x="1" y="3143"/>
                    </a:lnTo>
                    <a:lnTo>
                      <a:pt x="74" y="3313"/>
                    </a:lnTo>
                    <a:lnTo>
                      <a:pt x="147" y="3459"/>
                    </a:lnTo>
                    <a:lnTo>
                      <a:pt x="269" y="3605"/>
                    </a:lnTo>
                    <a:lnTo>
                      <a:pt x="390" y="3727"/>
                    </a:lnTo>
                    <a:lnTo>
                      <a:pt x="561" y="3800"/>
                    </a:lnTo>
                    <a:lnTo>
                      <a:pt x="731" y="3849"/>
                    </a:lnTo>
                    <a:lnTo>
                      <a:pt x="926" y="3873"/>
                    </a:lnTo>
                    <a:lnTo>
                      <a:pt x="12763" y="3873"/>
                    </a:lnTo>
                    <a:lnTo>
                      <a:pt x="14857" y="1949"/>
                    </a:lnTo>
                    <a:lnTo>
                      <a:pt x="12763" y="1"/>
                    </a:lnTo>
                    <a:close/>
                  </a:path>
                </a:pathLst>
              </a:custGeom>
              <a:noFill/>
              <a:ln w="1905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Google Shape;743;p48">
                <a:extLst>
                  <a:ext uri="{FF2B5EF4-FFF2-40B4-BE49-F238E27FC236}">
                    <a16:creationId xmlns:a16="http://schemas.microsoft.com/office/drawing/2014/main" id="{A53081F7-948C-FA75-6D99-C612C5BDE676}"/>
                  </a:ext>
                </a:extLst>
              </p:cNvPr>
              <p:cNvSpPr/>
              <p:nvPr/>
            </p:nvSpPr>
            <p:spPr>
              <a:xfrm>
                <a:off x="4630125" y="452425"/>
                <a:ext cx="371450" cy="9685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3874" fill="none" extrusionOk="0">
                    <a:moveTo>
                      <a:pt x="2095" y="1"/>
                    </a:moveTo>
                    <a:lnTo>
                      <a:pt x="13932" y="1"/>
                    </a:lnTo>
                    <a:lnTo>
                      <a:pt x="13932" y="1"/>
                    </a:lnTo>
                    <a:lnTo>
                      <a:pt x="14126" y="25"/>
                    </a:lnTo>
                    <a:lnTo>
                      <a:pt x="14297" y="74"/>
                    </a:lnTo>
                    <a:lnTo>
                      <a:pt x="14467" y="147"/>
                    </a:lnTo>
                    <a:lnTo>
                      <a:pt x="14589" y="269"/>
                    </a:lnTo>
                    <a:lnTo>
                      <a:pt x="14711" y="415"/>
                    </a:lnTo>
                    <a:lnTo>
                      <a:pt x="14784" y="561"/>
                    </a:lnTo>
                    <a:lnTo>
                      <a:pt x="14857" y="732"/>
                    </a:lnTo>
                    <a:lnTo>
                      <a:pt x="14857" y="926"/>
                    </a:lnTo>
                    <a:lnTo>
                      <a:pt x="14857" y="2948"/>
                    </a:lnTo>
                    <a:lnTo>
                      <a:pt x="14857" y="2948"/>
                    </a:lnTo>
                    <a:lnTo>
                      <a:pt x="14857" y="3143"/>
                    </a:lnTo>
                    <a:lnTo>
                      <a:pt x="14784" y="3313"/>
                    </a:lnTo>
                    <a:lnTo>
                      <a:pt x="14711" y="3459"/>
                    </a:lnTo>
                    <a:lnTo>
                      <a:pt x="14589" y="3605"/>
                    </a:lnTo>
                    <a:lnTo>
                      <a:pt x="14467" y="3703"/>
                    </a:lnTo>
                    <a:lnTo>
                      <a:pt x="14297" y="3800"/>
                    </a:lnTo>
                    <a:lnTo>
                      <a:pt x="14126" y="3849"/>
                    </a:lnTo>
                    <a:lnTo>
                      <a:pt x="13932" y="3873"/>
                    </a:lnTo>
                    <a:lnTo>
                      <a:pt x="2095" y="3873"/>
                    </a:lnTo>
                    <a:lnTo>
                      <a:pt x="1" y="1925"/>
                    </a:lnTo>
                    <a:lnTo>
                      <a:pt x="2095" y="1"/>
                    </a:lnTo>
                    <a:close/>
                  </a:path>
                </a:pathLst>
              </a:custGeom>
              <a:noFill/>
              <a:ln w="1905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Google Shape;744;p48">
                <a:extLst>
                  <a:ext uri="{FF2B5EF4-FFF2-40B4-BE49-F238E27FC236}">
                    <a16:creationId xmlns:a16="http://schemas.microsoft.com/office/drawing/2014/main" id="{5459B67C-D57C-55BE-2791-A3158B89DC08}"/>
                  </a:ext>
                </a:extLst>
              </p:cNvPr>
              <p:cNvSpPr/>
              <p:nvPr/>
            </p:nvSpPr>
            <p:spPr>
              <a:xfrm>
                <a:off x="4808525" y="278900"/>
                <a:ext cx="43875" cy="49950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998" fill="none" extrusionOk="0">
                    <a:moveTo>
                      <a:pt x="1754" y="1998"/>
                    </a:moveTo>
                    <a:lnTo>
                      <a:pt x="1754" y="585"/>
                    </a:lnTo>
                    <a:lnTo>
                      <a:pt x="1754" y="585"/>
                    </a:lnTo>
                    <a:lnTo>
                      <a:pt x="1754" y="464"/>
                    </a:lnTo>
                    <a:lnTo>
                      <a:pt x="1730" y="366"/>
                    </a:lnTo>
                    <a:lnTo>
                      <a:pt x="1657" y="269"/>
                    </a:lnTo>
                    <a:lnTo>
                      <a:pt x="1584" y="171"/>
                    </a:lnTo>
                    <a:lnTo>
                      <a:pt x="1511" y="98"/>
                    </a:lnTo>
                    <a:lnTo>
                      <a:pt x="1413" y="49"/>
                    </a:lnTo>
                    <a:lnTo>
                      <a:pt x="1291" y="25"/>
                    </a:lnTo>
                    <a:lnTo>
                      <a:pt x="1194" y="1"/>
                    </a:lnTo>
                    <a:lnTo>
                      <a:pt x="561" y="1"/>
                    </a:lnTo>
                    <a:lnTo>
                      <a:pt x="561" y="1"/>
                    </a:lnTo>
                    <a:lnTo>
                      <a:pt x="463" y="25"/>
                    </a:lnTo>
                    <a:lnTo>
                      <a:pt x="342" y="49"/>
                    </a:lnTo>
                    <a:lnTo>
                      <a:pt x="244" y="98"/>
                    </a:lnTo>
                    <a:lnTo>
                      <a:pt x="171" y="171"/>
                    </a:lnTo>
                    <a:lnTo>
                      <a:pt x="98" y="269"/>
                    </a:lnTo>
                    <a:lnTo>
                      <a:pt x="25" y="366"/>
                    </a:lnTo>
                    <a:lnTo>
                      <a:pt x="1" y="464"/>
                    </a:lnTo>
                    <a:lnTo>
                      <a:pt x="1" y="585"/>
                    </a:lnTo>
                    <a:lnTo>
                      <a:pt x="1" y="1998"/>
                    </a:lnTo>
                    <a:lnTo>
                      <a:pt x="1754" y="1998"/>
                    </a:lnTo>
                    <a:close/>
                  </a:path>
                </a:pathLst>
              </a:custGeom>
              <a:noFill/>
              <a:ln w="1905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Google Shape;745;p48">
                <a:extLst>
                  <a:ext uri="{FF2B5EF4-FFF2-40B4-BE49-F238E27FC236}">
                    <a16:creationId xmlns:a16="http://schemas.microsoft.com/office/drawing/2014/main" id="{9BACB67F-4543-E335-AFFA-7E70A75F88BA}"/>
                  </a:ext>
                </a:extLst>
              </p:cNvPr>
              <p:cNvSpPr/>
              <p:nvPr/>
            </p:nvSpPr>
            <p:spPr>
              <a:xfrm>
                <a:off x="4808525" y="549250"/>
                <a:ext cx="43875" cy="186325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7453" fill="none" extrusionOk="0">
                    <a:moveTo>
                      <a:pt x="1" y="0"/>
                    </a:moveTo>
                    <a:lnTo>
                      <a:pt x="1" y="7453"/>
                    </a:lnTo>
                    <a:lnTo>
                      <a:pt x="1754" y="7453"/>
                    </a:lnTo>
                    <a:lnTo>
                      <a:pt x="1754" y="0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9050" cap="rnd" cmpd="sng">
                <a:solidFill>
                  <a:srgbClr val="1334E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0C26A955-78EE-6CC9-9F00-F81C53B965EE}"/>
              </a:ext>
            </a:extLst>
          </p:cNvPr>
          <p:cNvGrpSpPr/>
          <p:nvPr/>
        </p:nvGrpSpPr>
        <p:grpSpPr>
          <a:xfrm>
            <a:off x="614930" y="4034620"/>
            <a:ext cx="5957050" cy="613947"/>
            <a:chOff x="-1388199" y="4599762"/>
            <a:chExt cx="5957050" cy="613947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3B7E7C93-0F7B-A70B-B069-7ED4CE586C52}"/>
                </a:ext>
              </a:extLst>
            </p:cNvPr>
            <p:cNvSpPr/>
            <p:nvPr/>
          </p:nvSpPr>
          <p:spPr>
            <a:xfrm>
              <a:off x="-979426" y="4599762"/>
              <a:ext cx="5548277" cy="613947"/>
            </a:xfrm>
            <a:prstGeom prst="roundRect">
              <a:avLst/>
            </a:prstGeom>
            <a:noFill/>
            <a:ln>
              <a:solidFill>
                <a:srgbClr val="1334E3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zh-TW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主責單位青年發展中心 03-8221316 分機 13</a:t>
              </a:r>
            </a:p>
          </p:txBody>
        </p:sp>
        <p:sp>
          <p:nvSpPr>
            <p:cNvPr id="30" name="橢圓 29">
              <a:extLst>
                <a:ext uri="{FF2B5EF4-FFF2-40B4-BE49-F238E27FC236}">
                  <a16:creationId xmlns:a16="http://schemas.microsoft.com/office/drawing/2014/main" id="{8C5A0A89-9FBA-D7A1-FEA0-7873F7001D80}"/>
                </a:ext>
              </a:extLst>
            </p:cNvPr>
            <p:cNvSpPr/>
            <p:nvPr/>
          </p:nvSpPr>
          <p:spPr>
            <a:xfrm>
              <a:off x="-1388199" y="4599763"/>
              <a:ext cx="612000" cy="61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  <p:sp>
          <p:nvSpPr>
            <p:cNvPr id="31" name="Google Shape;746;p48">
              <a:extLst>
                <a:ext uri="{FF2B5EF4-FFF2-40B4-BE49-F238E27FC236}">
                  <a16:creationId xmlns:a16="http://schemas.microsoft.com/office/drawing/2014/main" id="{2238A73D-DD1D-D34C-B7D4-BBB2FCF2A744}"/>
                </a:ext>
              </a:extLst>
            </p:cNvPr>
            <p:cNvSpPr/>
            <p:nvPr/>
          </p:nvSpPr>
          <p:spPr>
            <a:xfrm>
              <a:off x="-1276609" y="4725043"/>
              <a:ext cx="385895" cy="336746"/>
            </a:xfrm>
            <a:custGeom>
              <a:avLst/>
              <a:gdLst/>
              <a:ahLst/>
              <a:cxnLst/>
              <a:rect l="l" t="t" r="r" b="b"/>
              <a:pathLst>
                <a:path w="18365" h="16026" fill="none" extrusionOk="0">
                  <a:moveTo>
                    <a:pt x="9182" y="0"/>
                  </a:moveTo>
                  <a:lnTo>
                    <a:pt x="0" y="8841"/>
                  </a:lnTo>
                  <a:lnTo>
                    <a:pt x="2874" y="8841"/>
                  </a:lnTo>
                  <a:lnTo>
                    <a:pt x="2874" y="15246"/>
                  </a:lnTo>
                  <a:lnTo>
                    <a:pt x="2874" y="15246"/>
                  </a:lnTo>
                  <a:lnTo>
                    <a:pt x="2899" y="15417"/>
                  </a:lnTo>
                  <a:lnTo>
                    <a:pt x="2947" y="15563"/>
                  </a:lnTo>
                  <a:lnTo>
                    <a:pt x="3020" y="15685"/>
                  </a:lnTo>
                  <a:lnTo>
                    <a:pt x="3093" y="15806"/>
                  </a:lnTo>
                  <a:lnTo>
                    <a:pt x="3215" y="15904"/>
                  </a:lnTo>
                  <a:lnTo>
                    <a:pt x="3361" y="15977"/>
                  </a:lnTo>
                  <a:lnTo>
                    <a:pt x="3508" y="16026"/>
                  </a:lnTo>
                  <a:lnTo>
                    <a:pt x="3654" y="16026"/>
                  </a:lnTo>
                  <a:lnTo>
                    <a:pt x="7404" y="16026"/>
                  </a:lnTo>
                  <a:lnTo>
                    <a:pt x="7404" y="13420"/>
                  </a:lnTo>
                  <a:lnTo>
                    <a:pt x="7404" y="13420"/>
                  </a:lnTo>
                  <a:lnTo>
                    <a:pt x="7429" y="13127"/>
                  </a:lnTo>
                  <a:lnTo>
                    <a:pt x="7526" y="12860"/>
                  </a:lnTo>
                  <a:lnTo>
                    <a:pt x="7648" y="12616"/>
                  </a:lnTo>
                  <a:lnTo>
                    <a:pt x="7818" y="12421"/>
                  </a:lnTo>
                  <a:lnTo>
                    <a:pt x="8038" y="12251"/>
                  </a:lnTo>
                  <a:lnTo>
                    <a:pt x="8257" y="12129"/>
                  </a:lnTo>
                  <a:lnTo>
                    <a:pt x="8525" y="12031"/>
                  </a:lnTo>
                  <a:lnTo>
                    <a:pt x="8817" y="12007"/>
                  </a:lnTo>
                  <a:lnTo>
                    <a:pt x="9548" y="12007"/>
                  </a:lnTo>
                  <a:lnTo>
                    <a:pt x="9548" y="12007"/>
                  </a:lnTo>
                  <a:lnTo>
                    <a:pt x="9840" y="12031"/>
                  </a:lnTo>
                  <a:lnTo>
                    <a:pt x="10108" y="12129"/>
                  </a:lnTo>
                  <a:lnTo>
                    <a:pt x="10327" y="12251"/>
                  </a:lnTo>
                  <a:lnTo>
                    <a:pt x="10546" y="12421"/>
                  </a:lnTo>
                  <a:lnTo>
                    <a:pt x="10717" y="12616"/>
                  </a:lnTo>
                  <a:lnTo>
                    <a:pt x="10838" y="12860"/>
                  </a:lnTo>
                  <a:lnTo>
                    <a:pt x="10936" y="13127"/>
                  </a:lnTo>
                  <a:lnTo>
                    <a:pt x="10960" y="13420"/>
                  </a:lnTo>
                  <a:lnTo>
                    <a:pt x="10960" y="16026"/>
                  </a:lnTo>
                  <a:lnTo>
                    <a:pt x="14711" y="16026"/>
                  </a:lnTo>
                  <a:lnTo>
                    <a:pt x="14711" y="16026"/>
                  </a:lnTo>
                  <a:lnTo>
                    <a:pt x="14857" y="16026"/>
                  </a:lnTo>
                  <a:lnTo>
                    <a:pt x="15003" y="15977"/>
                  </a:lnTo>
                  <a:lnTo>
                    <a:pt x="15149" y="15904"/>
                  </a:lnTo>
                  <a:lnTo>
                    <a:pt x="15271" y="15806"/>
                  </a:lnTo>
                  <a:lnTo>
                    <a:pt x="15344" y="15685"/>
                  </a:lnTo>
                  <a:lnTo>
                    <a:pt x="15417" y="15563"/>
                  </a:lnTo>
                  <a:lnTo>
                    <a:pt x="15466" y="15417"/>
                  </a:lnTo>
                  <a:lnTo>
                    <a:pt x="15490" y="15246"/>
                  </a:lnTo>
                  <a:lnTo>
                    <a:pt x="15490" y="8841"/>
                  </a:lnTo>
                  <a:lnTo>
                    <a:pt x="18364" y="8841"/>
                  </a:lnTo>
                  <a:lnTo>
                    <a:pt x="9182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1334E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endParaRPr>
            </a:p>
          </p:txBody>
        </p:sp>
      </p:grpSp>
      <p:sp>
        <p:nvSpPr>
          <p:cNvPr id="7" name="文字方塊 1037">
            <a:extLst>
              <a:ext uri="{FF2B5EF4-FFF2-40B4-BE49-F238E27FC236}">
                <a16:creationId xmlns:a16="http://schemas.microsoft.com/office/drawing/2014/main" id="{35FADBA3-6045-99C4-4F0E-571A0CD90268}"/>
              </a:ext>
            </a:extLst>
          </p:cNvPr>
          <p:cNvSpPr txBox="1"/>
          <p:nvPr/>
        </p:nvSpPr>
        <p:spPr>
          <a:xfrm>
            <a:off x="2970263" y="623240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簡章下載</a:t>
            </a:r>
            <a:endParaRPr kumimoji="1" lang="zh-TW" altLang="en-US" dirty="0">
              <a:solidFill>
                <a:srgbClr val="1334E3"/>
              </a:solidFill>
            </a:endParaRPr>
          </a:p>
        </p:txBody>
      </p:sp>
      <p:sp>
        <p:nvSpPr>
          <p:cNvPr id="8" name="文字方塊 1060">
            <a:extLst>
              <a:ext uri="{FF2B5EF4-FFF2-40B4-BE49-F238E27FC236}">
                <a16:creationId xmlns:a16="http://schemas.microsoft.com/office/drawing/2014/main" id="{69357A71-7938-A9A0-515E-EC0DDF2F4F38}"/>
              </a:ext>
            </a:extLst>
          </p:cNvPr>
          <p:cNvSpPr txBox="1"/>
          <p:nvPr/>
        </p:nvSpPr>
        <p:spPr>
          <a:xfrm>
            <a:off x="4228009" y="623240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登入報名</a:t>
            </a:r>
            <a:endParaRPr kumimoji="1" lang="zh-TW" altLang="en-US" dirty="0">
              <a:solidFill>
                <a:srgbClr val="1334E3"/>
              </a:solidFill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811549F-2663-46B9-1D96-D4BE47F6392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4994" y="5214555"/>
            <a:ext cx="1036987" cy="1036987"/>
          </a:xfrm>
          <a:prstGeom prst="rect">
            <a:avLst/>
          </a:prstGeom>
        </p:spPr>
      </p:pic>
      <p:sp>
        <p:nvSpPr>
          <p:cNvPr id="10" name="文字方塊 1062">
            <a:extLst>
              <a:ext uri="{FF2B5EF4-FFF2-40B4-BE49-F238E27FC236}">
                <a16:creationId xmlns:a16="http://schemas.microsoft.com/office/drawing/2014/main" id="{8B460FF3-0E00-68EB-C3B7-93445EA35B6F}"/>
              </a:ext>
            </a:extLst>
          </p:cNvPr>
          <p:cNvSpPr txBox="1"/>
          <p:nvPr/>
        </p:nvSpPr>
        <p:spPr>
          <a:xfrm>
            <a:off x="5492613" y="623240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zh-TW" altLang="en-US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提案繳交</a:t>
            </a:r>
            <a:endParaRPr kumimoji="1" lang="zh-TW" altLang="en-US" dirty="0">
              <a:solidFill>
                <a:srgbClr val="1334E3"/>
              </a:solidFill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81101900-1E5A-AD0B-325C-96E3A8DF5F94}"/>
              </a:ext>
            </a:extLst>
          </p:cNvPr>
          <p:cNvGrpSpPr/>
          <p:nvPr/>
        </p:nvGrpSpPr>
        <p:grpSpPr>
          <a:xfrm>
            <a:off x="4507311" y="1612319"/>
            <a:ext cx="2064669" cy="1500404"/>
            <a:chOff x="4708453" y="1957825"/>
            <a:chExt cx="2064669" cy="1500404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1CA8D5A8-DB01-B230-22E7-AD9F8E0703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7299" y="2008782"/>
              <a:ext cx="1139703" cy="1139703"/>
            </a:xfrm>
            <a:prstGeom prst="rect">
              <a:avLst/>
            </a:prstGeom>
          </p:spPr>
        </p:pic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51A1F9B9-D79C-B98B-5392-1745015EBA2A}"/>
                </a:ext>
              </a:extLst>
            </p:cNvPr>
            <p:cNvSpPr/>
            <p:nvPr/>
          </p:nvSpPr>
          <p:spPr>
            <a:xfrm>
              <a:off x="4989240" y="1957825"/>
              <a:ext cx="1783882" cy="1500404"/>
            </a:xfrm>
            <a:prstGeom prst="roundRect">
              <a:avLst>
                <a:gd name="adj" fmla="val 9061"/>
              </a:avLst>
            </a:prstGeom>
            <a:noFill/>
            <a:ln>
              <a:solidFill>
                <a:srgbClr val="1334E3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</a:p>
          </p:txBody>
        </p:sp>
        <p:sp>
          <p:nvSpPr>
            <p:cNvPr id="25" name="文字方塊 1065">
              <a:extLst>
                <a:ext uri="{FF2B5EF4-FFF2-40B4-BE49-F238E27FC236}">
                  <a16:creationId xmlns:a16="http://schemas.microsoft.com/office/drawing/2014/main" id="{543A4269-A506-E74E-4969-E589352FE854}"/>
                </a:ext>
              </a:extLst>
            </p:cNvPr>
            <p:cNvSpPr txBox="1"/>
            <p:nvPr/>
          </p:nvSpPr>
          <p:spPr>
            <a:xfrm>
              <a:off x="5437299" y="3088130"/>
              <a:ext cx="1120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@hyegp</a:t>
              </a:r>
              <a:endParaRPr kumimoji="1" lang="zh-TW" altLang="en-US" dirty="0"/>
            </a:p>
          </p:txBody>
        </p:sp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30F98D8B-582C-3E2D-CC0E-AD4477144687}"/>
                </a:ext>
              </a:extLst>
            </p:cNvPr>
            <p:cNvGrpSpPr/>
            <p:nvPr/>
          </p:nvGrpSpPr>
          <p:grpSpPr>
            <a:xfrm>
              <a:off x="4708453" y="2052791"/>
              <a:ext cx="612000" cy="612000"/>
              <a:chOff x="3137271" y="736547"/>
              <a:chExt cx="612000" cy="612000"/>
            </a:xfrm>
          </p:grpSpPr>
          <p:sp>
            <p:nvSpPr>
              <p:cNvPr id="27" name="橢圓 26">
                <a:extLst>
                  <a:ext uri="{FF2B5EF4-FFF2-40B4-BE49-F238E27FC236}">
                    <a16:creationId xmlns:a16="http://schemas.microsoft.com/office/drawing/2014/main" id="{56884C38-3283-A88C-B51C-CE1A7F458934}"/>
                  </a:ext>
                </a:extLst>
              </p:cNvPr>
              <p:cNvSpPr/>
              <p:nvPr/>
            </p:nvSpPr>
            <p:spPr>
              <a:xfrm>
                <a:off x="3137271" y="736547"/>
                <a:ext cx="612000" cy="61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334E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 dirty="0"/>
              </a:p>
            </p:txBody>
          </p:sp>
          <p:pic>
            <p:nvPicPr>
              <p:cNvPr id="28" name="Picture 2" descr="加入好友">
                <a:extLst>
                  <a:ext uri="{FF2B5EF4-FFF2-40B4-BE49-F238E27FC236}">
                    <a16:creationId xmlns:a16="http://schemas.microsoft.com/office/drawing/2014/main" id="{E7AC9CCB-D35C-DB09-2C98-93CCB43394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alphaModFix/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-20000"/>
                        </a14:imgEffect>
                        <a14:imgEffect>
                          <a14:colorTemperature colorTemp="115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172" t="7453" r="60379" b="11434"/>
              <a:stretch/>
            </p:blipFill>
            <p:spPr bwMode="auto">
              <a:xfrm>
                <a:off x="3252935" y="847780"/>
                <a:ext cx="368877" cy="396000"/>
              </a:xfrm>
              <a:prstGeom prst="roundRect">
                <a:avLst/>
              </a:prstGeom>
              <a:solidFill>
                <a:srgbClr val="1334E3"/>
              </a:solidFill>
            </p:spPr>
          </p:pic>
        </p:grpSp>
      </p:grp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02E46018-0D4F-564A-D7CE-A91FC90AA766}"/>
              </a:ext>
            </a:extLst>
          </p:cNvPr>
          <p:cNvCxnSpPr>
            <a:cxnSpLocks/>
          </p:cNvCxnSpPr>
          <p:nvPr/>
        </p:nvCxnSpPr>
        <p:spPr>
          <a:xfrm>
            <a:off x="4154004" y="5171011"/>
            <a:ext cx="0" cy="1408951"/>
          </a:xfrm>
          <a:prstGeom prst="line">
            <a:avLst/>
          </a:prstGeom>
          <a:ln>
            <a:solidFill>
              <a:srgbClr val="1334E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B5E966B0-7C79-31D7-A10A-F655F51F5952}"/>
              </a:ext>
            </a:extLst>
          </p:cNvPr>
          <p:cNvCxnSpPr>
            <a:cxnSpLocks/>
          </p:cNvCxnSpPr>
          <p:nvPr/>
        </p:nvCxnSpPr>
        <p:spPr>
          <a:xfrm>
            <a:off x="5420943" y="5171011"/>
            <a:ext cx="0" cy="1408951"/>
          </a:xfrm>
          <a:prstGeom prst="line">
            <a:avLst/>
          </a:prstGeom>
          <a:ln>
            <a:solidFill>
              <a:srgbClr val="1334E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圖片 13">
            <a:extLst>
              <a:ext uri="{FF2B5EF4-FFF2-40B4-BE49-F238E27FC236}">
                <a16:creationId xmlns:a16="http://schemas.microsoft.com/office/drawing/2014/main" id="{1350FE1A-44ED-69E6-3901-E89CB793878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88919" y="5219115"/>
            <a:ext cx="1036987" cy="1036987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2139252-EEC0-B2DA-4E7D-7B04499D3D8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2042" y="5214555"/>
            <a:ext cx="1036987" cy="1036987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A917F730-B7B7-D2D6-7B9A-6CF265A4B1CA}"/>
              </a:ext>
            </a:extLst>
          </p:cNvPr>
          <p:cNvGrpSpPr/>
          <p:nvPr/>
        </p:nvGrpSpPr>
        <p:grpSpPr>
          <a:xfrm>
            <a:off x="752429" y="4758863"/>
            <a:ext cx="5859976" cy="396000"/>
            <a:chOff x="657663" y="4731118"/>
            <a:chExt cx="5859976" cy="396000"/>
          </a:xfrm>
        </p:grpSpPr>
        <p:sp>
          <p:nvSpPr>
            <p:cNvPr id="17" name="箭號: 五邊形 16">
              <a:extLst>
                <a:ext uri="{FF2B5EF4-FFF2-40B4-BE49-F238E27FC236}">
                  <a16:creationId xmlns:a16="http://schemas.microsoft.com/office/drawing/2014/main" id="{52B265CA-BBC7-BAD8-4D3D-E8D93AB49068}"/>
                </a:ext>
              </a:extLst>
            </p:cNvPr>
            <p:cNvSpPr/>
            <p:nvPr/>
          </p:nvSpPr>
          <p:spPr>
            <a:xfrm>
              <a:off x="657663" y="4776838"/>
              <a:ext cx="896818" cy="324000"/>
            </a:xfrm>
            <a:prstGeom prst="homePlate">
              <a:avLst>
                <a:gd name="adj" fmla="val 47297"/>
              </a:avLst>
            </a:prstGeom>
            <a:solidFill>
              <a:srgbClr val="C04F15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第一步</a:t>
              </a:r>
            </a:p>
          </p:txBody>
        </p:sp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D990DF8C-A7D9-E2CA-7565-BD8EDC5445D4}"/>
                </a:ext>
              </a:extLst>
            </p:cNvPr>
            <p:cNvSpPr/>
            <p:nvPr/>
          </p:nvSpPr>
          <p:spPr>
            <a:xfrm>
              <a:off x="1475341" y="4731118"/>
              <a:ext cx="1036986" cy="396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登入報名</a:t>
              </a:r>
            </a:p>
          </p:txBody>
        </p:sp>
        <p:sp>
          <p:nvSpPr>
            <p:cNvPr id="19" name="箭號: 五邊形 18">
              <a:extLst>
                <a:ext uri="{FF2B5EF4-FFF2-40B4-BE49-F238E27FC236}">
                  <a16:creationId xmlns:a16="http://schemas.microsoft.com/office/drawing/2014/main" id="{3E294D0B-C207-EBF0-63CD-82CF75E2C26B}"/>
                </a:ext>
              </a:extLst>
            </p:cNvPr>
            <p:cNvSpPr/>
            <p:nvPr/>
          </p:nvSpPr>
          <p:spPr>
            <a:xfrm>
              <a:off x="2545543" y="4776838"/>
              <a:ext cx="896818" cy="324000"/>
            </a:xfrm>
            <a:prstGeom prst="homePlate">
              <a:avLst>
                <a:gd name="adj" fmla="val 47297"/>
              </a:avLst>
            </a:prstGeom>
            <a:solidFill>
              <a:srgbClr val="C04F15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第二步</a:t>
              </a:r>
            </a:p>
          </p:txBody>
        </p: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5405F235-7D7A-4DF7-E2F7-B634E3A039E5}"/>
                </a:ext>
              </a:extLst>
            </p:cNvPr>
            <p:cNvSpPr/>
            <p:nvPr/>
          </p:nvSpPr>
          <p:spPr>
            <a:xfrm>
              <a:off x="3363221" y="4731118"/>
              <a:ext cx="1036986" cy="396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紙本寄出</a:t>
              </a:r>
            </a:p>
          </p:txBody>
        </p:sp>
        <p:sp>
          <p:nvSpPr>
            <p:cNvPr id="21" name="箭號: 五邊形 20">
              <a:extLst>
                <a:ext uri="{FF2B5EF4-FFF2-40B4-BE49-F238E27FC236}">
                  <a16:creationId xmlns:a16="http://schemas.microsoft.com/office/drawing/2014/main" id="{62FC7A19-E769-B279-9C59-3A4BD2ECDE0E}"/>
                </a:ext>
              </a:extLst>
            </p:cNvPr>
            <p:cNvSpPr/>
            <p:nvPr/>
          </p:nvSpPr>
          <p:spPr>
            <a:xfrm>
              <a:off x="4437725" y="4776838"/>
              <a:ext cx="896818" cy="324000"/>
            </a:xfrm>
            <a:prstGeom prst="homePlate">
              <a:avLst>
                <a:gd name="adj" fmla="val 47297"/>
              </a:avLst>
            </a:prstGeom>
            <a:solidFill>
              <a:srgbClr val="C04F15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第三步</a:t>
              </a: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B5E287E0-FF3B-9758-39F3-F6049A813653}"/>
                </a:ext>
              </a:extLst>
            </p:cNvPr>
            <p:cNvSpPr/>
            <p:nvPr/>
          </p:nvSpPr>
          <p:spPr>
            <a:xfrm>
              <a:off x="5255402" y="4731118"/>
              <a:ext cx="1262237" cy="396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電子檔上傳</a:t>
              </a:r>
            </a:p>
          </p:txBody>
        </p:sp>
      </p:grp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13E5939E-C8D3-A092-E3AD-ECA06880FC40}"/>
              </a:ext>
            </a:extLst>
          </p:cNvPr>
          <p:cNvSpPr txBox="1"/>
          <p:nvPr/>
        </p:nvSpPr>
        <p:spPr>
          <a:xfrm>
            <a:off x="3383814" y="1037093"/>
            <a:ext cx="33004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100" spc="3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本計畫相關規定以最新公告簡章為準</a:t>
            </a:r>
            <a:endParaRPr lang="en-US" altLang="zh-TW" sz="1100" spc="3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100" spc="3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主辦單位保有最終解釋權</a:t>
            </a:r>
          </a:p>
        </p:txBody>
      </p:sp>
    </p:spTree>
    <p:extLst>
      <p:ext uri="{BB962C8B-B14F-4D97-AF65-F5344CB8AC3E}">
        <p14:creationId xmlns:p14="http://schemas.microsoft.com/office/powerpoint/2010/main" val="21415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8C830926-5790-0A73-E438-1F37CFAC60BF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0273A898-D0FC-968E-78F7-122A5E21E56E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42C0BEAC-A137-F205-CB6E-56CCA89A93D6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不予受理</a:t>
              </a:r>
            </a:p>
          </p:txBody>
        </p: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2E1C3F57-36A0-1C03-0FA6-1856AF99953A}"/>
              </a:ext>
            </a:extLst>
          </p:cNvPr>
          <p:cNvSpPr txBox="1"/>
          <p:nvPr/>
        </p:nvSpPr>
        <p:spPr>
          <a:xfrm>
            <a:off x="559795" y="1651709"/>
            <a:ext cx="6033030" cy="3731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ts val="1400"/>
              <a:buFont typeface="微軟正黑體" panose="020B0604030504040204" pitchFamily="34" charset="-120"/>
              <a:buChar char="╳"/>
            </a:pP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申請人或其事業有</a:t>
            </a:r>
            <a:r>
              <a:rPr lang="zh-TW" altLang="zh-TW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重大欠稅、欠繳勞工保險或就業保險費</a:t>
            </a: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，或有</a:t>
            </a:r>
            <a:r>
              <a:rPr lang="zh-TW" altLang="zh-TW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違反勞動法令</a:t>
            </a: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且情節重大之情形。</a:t>
            </a:r>
            <a:endParaRPr lang="zh-TW" altLang="zh-TW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ts val="1400"/>
              <a:buFont typeface="微軟正黑體" panose="020B0604030504040204" pitchFamily="34" charset="-120"/>
              <a:buChar char="╳"/>
            </a:pP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事業已</a:t>
            </a:r>
            <a:r>
              <a:rPr lang="zh-TW" altLang="zh-TW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停業、</a:t>
            </a:r>
            <a:r>
              <a:rPr lang="zh-TW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破產宣告尚未復權</a:t>
            </a:r>
            <a:r>
              <a:rPr lang="zh-TW" altLang="zh-TW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歇業、解散、撤銷登記</a:t>
            </a: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，或申請人</a:t>
            </a: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受破產宣告尚未復權。</a:t>
            </a: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ts val="1400"/>
              <a:buFont typeface="微軟正黑體" panose="020B0604030504040204" pitchFamily="34" charset="-120"/>
              <a:buChar char="╳"/>
            </a:pP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屬</a:t>
            </a:r>
            <a:r>
              <a:rPr lang="zh-TW" altLang="zh-TW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分公司、非獨立權利義務主體、特殊娛樂業、金融及保險業</a:t>
            </a: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，或其他法令禁止、限制補助之行業。</a:t>
            </a:r>
            <a:endParaRPr lang="zh-TW" altLang="zh-TW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ts val="1400"/>
              <a:buFont typeface="微軟正黑體" panose="020B0604030504040204" pitchFamily="34" charset="-120"/>
              <a:buChar char="╳"/>
            </a:pP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計畫內容、經費或</a:t>
            </a:r>
            <a:r>
              <a:rPr lang="zh-TW" altLang="zh-TW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同一支出項目已獲其他政府機關補助</a:t>
            </a: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，或未主動揭露正在申請之其他政府補助。</a:t>
            </a:r>
            <a:endParaRPr lang="zh-TW" altLang="zh-TW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marL="342900" lvl="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SzPts val="1400"/>
              <a:buFont typeface="微軟正黑體" panose="020B0604030504040204" pitchFamily="34" charset="-120"/>
              <a:buChar char="╳"/>
            </a:pP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申請</a:t>
            </a:r>
            <a:r>
              <a:rPr lang="zh-TW" altLang="zh-TW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資料不實、冒名、借名、抄襲、侵害他人權利</a:t>
            </a:r>
            <a:r>
              <a:rPr lang="zh-TW" altLang="zh-TW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，或有其他規避本計畫規定之情形。</a:t>
            </a:r>
            <a:endParaRPr lang="zh-TW" altLang="zh-TW" dirty="0">
              <a:solidFill>
                <a:srgbClr val="17233A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5733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A502329D-0E4C-386A-9860-DDA0087A4E7D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729CE4A1-3548-630E-BFE2-700B796BD944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A95F701B-4B4C-4631-0215-9F5973F70800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經費編列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32D51A5-BE6C-5AB8-095B-7C928350EA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783882"/>
              </p:ext>
            </p:extLst>
          </p:nvPr>
        </p:nvGraphicFramePr>
        <p:xfrm>
          <a:off x="465244" y="1617676"/>
          <a:ext cx="6268824" cy="3796873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345268">
                  <a:extLst>
                    <a:ext uri="{9D8B030D-6E8A-4147-A177-3AD203B41FA5}">
                      <a16:colId xmlns:a16="http://schemas.microsoft.com/office/drawing/2014/main" val="1081586631"/>
                    </a:ext>
                  </a:extLst>
                </a:gridCol>
                <a:gridCol w="2295144">
                  <a:extLst>
                    <a:ext uri="{9D8B030D-6E8A-4147-A177-3AD203B41FA5}">
                      <a16:colId xmlns:a16="http://schemas.microsoft.com/office/drawing/2014/main" val="3845336527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3050845270"/>
                    </a:ext>
                  </a:extLst>
                </a:gridCol>
                <a:gridCol w="1302532">
                  <a:extLst>
                    <a:ext uri="{9D8B030D-6E8A-4147-A177-3AD203B41FA5}">
                      <a16:colId xmlns:a16="http://schemas.microsoft.com/office/drawing/2014/main" val="3840744311"/>
                    </a:ext>
                  </a:extLst>
                </a:gridCol>
              </a:tblGrid>
              <a:tr h="33309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補助項目</a:t>
                      </a:r>
                      <a:endParaRPr lang="zh-TW" sz="13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可編列內容</a:t>
                      </a:r>
                      <a:endParaRPr lang="zh-TW" sz="13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額度原則</a:t>
                      </a:r>
                      <a:endParaRPr lang="zh-TW" sz="13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主要核銷佐證</a:t>
                      </a:r>
                      <a:endParaRPr lang="zh-TW" sz="13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348495"/>
                  </a:ext>
                </a:extLst>
              </a:tr>
              <a:tr h="60492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</a:t>
                      </a:r>
                      <a:r>
                        <a:rPr lang="en-US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／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服務開發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原型、試作、測試、材料、檢驗、驗證、打樣及小量試產</a:t>
                      </a:r>
                      <a:endParaRPr lang="zh-TW" sz="13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依核定計畫</a:t>
                      </a:r>
                      <a:endParaRPr lang="zh-TW" sz="13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發票或收據、成果照片、測試或驗證資料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060633"/>
                  </a:ext>
                </a:extLst>
              </a:tr>
              <a:tr h="6049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品牌與</a:t>
                      </a:r>
                      <a:endParaRPr lang="en-US" sz="13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市場推廣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品牌識別、包裝、影像、展售、數位廣告、網站及電商建置</a:t>
                      </a:r>
                      <a:endParaRPr lang="zh-TW" sz="13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合計不逾</a:t>
                      </a:r>
                      <a:endParaRPr lang="en-US" sz="13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補助款</a:t>
                      </a:r>
                      <a:r>
                        <a:rPr lang="en-US" sz="13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endParaRPr lang="zh-TW" sz="13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契約、發票、設計成果、投放或成效數據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944700"/>
                  </a:ext>
                </a:extLst>
              </a:tr>
              <a:tr h="46905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專業服務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財務、法務、技術、設計、行銷、資安、</a:t>
                      </a:r>
                      <a:r>
                        <a:rPr lang="en-US" sz="13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ESG</a:t>
                      </a:r>
                      <a:r>
                        <a:rPr lang="zh-TW" sz="13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或商模顧問</a:t>
                      </a:r>
                      <a:endParaRPr lang="zh-TW" sz="13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合計不逾</a:t>
                      </a:r>
                      <a:endParaRPr lang="en-US" sz="13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補助款</a:t>
                      </a:r>
                      <a:r>
                        <a:rPr lang="en-US" sz="13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endParaRPr lang="zh-TW" sz="13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契約、發票、顧問成果或會議紀錄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86213"/>
                  </a:ext>
                </a:extLst>
              </a:tr>
              <a:tr h="6049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智慧財產</a:t>
                      </a:r>
                      <a:br>
                        <a:rPr lang="en-US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與認證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專利、商標、檢驗、產品或服務必要之認證費</a:t>
                      </a:r>
                      <a:endParaRPr lang="zh-TW" sz="13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依核定計畫</a:t>
                      </a:r>
                      <a:endParaRPr lang="zh-TW" sz="1300" b="1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規費單據、申請或證明文件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302948"/>
                  </a:ext>
                </a:extLst>
              </a:tr>
              <a:tr h="741442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營業場所租金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花蓮縣內實際營運場所租金</a:t>
                      </a:r>
                      <a:endParaRPr lang="zh-TW" sz="13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最長</a:t>
                      </a:r>
                      <a:r>
                        <a:rPr lang="en-US" sz="13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13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個月</a:t>
                      </a:r>
                      <a:r>
                        <a:rPr lang="zh-TW" sz="13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且</a:t>
                      </a:r>
                      <a:endParaRPr lang="en-US" altLang="zh-TW" sz="13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不逾補助款</a:t>
                      </a:r>
                      <a:r>
                        <a:rPr lang="en-US" sz="13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sz="13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租約、付款及所有權或合法使用證明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482635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6C9E8D59-1A8D-EB4C-6C51-763F9C5600DB}"/>
              </a:ext>
            </a:extLst>
          </p:cNvPr>
          <p:cNvSpPr txBox="1"/>
          <p:nvPr/>
        </p:nvSpPr>
        <p:spPr>
          <a:xfrm>
            <a:off x="3520440" y="767285"/>
            <a:ext cx="3040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sz="12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補助經費應與核定計畫直接相關、具必要性及合理性，並於契約所定執行期間內發生及完成付款</a:t>
            </a:r>
            <a:r>
              <a:rPr lang="zh-TW" altLang="en-US" sz="12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。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1178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A502329D-0E4C-386A-9860-DDA0087A4E7D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729CE4A1-3548-630E-BFE2-700B796BD944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A95F701B-4B4C-4631-0215-9F5973F70800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經費編列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32D51A5-BE6C-5AB8-095B-7C928350EA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974976"/>
              </p:ext>
            </p:extLst>
          </p:nvPr>
        </p:nvGraphicFramePr>
        <p:xfrm>
          <a:off x="465244" y="1782268"/>
          <a:ext cx="6268824" cy="1820468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089236">
                  <a:extLst>
                    <a:ext uri="{9D8B030D-6E8A-4147-A177-3AD203B41FA5}">
                      <a16:colId xmlns:a16="http://schemas.microsoft.com/office/drawing/2014/main" val="1081586631"/>
                    </a:ext>
                  </a:extLst>
                </a:gridCol>
                <a:gridCol w="2212848">
                  <a:extLst>
                    <a:ext uri="{9D8B030D-6E8A-4147-A177-3AD203B41FA5}">
                      <a16:colId xmlns:a16="http://schemas.microsoft.com/office/drawing/2014/main" val="3845336527"/>
                    </a:ext>
                  </a:extLst>
                </a:gridCol>
                <a:gridCol w="1473975">
                  <a:extLst>
                    <a:ext uri="{9D8B030D-6E8A-4147-A177-3AD203B41FA5}">
                      <a16:colId xmlns:a16="http://schemas.microsoft.com/office/drawing/2014/main" val="3050845270"/>
                    </a:ext>
                  </a:extLst>
                </a:gridCol>
                <a:gridCol w="1492765">
                  <a:extLst>
                    <a:ext uri="{9D8B030D-6E8A-4147-A177-3AD203B41FA5}">
                      <a16:colId xmlns:a16="http://schemas.microsoft.com/office/drawing/2014/main" val="3840744311"/>
                    </a:ext>
                  </a:extLst>
                </a:gridCol>
              </a:tblGrid>
              <a:tr h="33309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補助項目</a:t>
                      </a:r>
                      <a:endParaRPr lang="zh-TW" sz="13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可編列內容</a:t>
                      </a:r>
                      <a:endParaRPr lang="zh-TW" sz="13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額度原則</a:t>
                      </a:r>
                      <a:endParaRPr lang="zh-TW" sz="13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主要核銷佐證</a:t>
                      </a:r>
                      <a:endParaRPr lang="zh-TW" sz="13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348495"/>
                  </a:ext>
                </a:extLst>
              </a:tr>
              <a:tr h="74368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空間</a:t>
                      </a:r>
                      <a:br>
                        <a:rPr lang="en-US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改善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與營運直接相關之固定裝修、招牌及必要修繕</a:t>
                      </a:r>
                      <a:endParaRPr lang="zh-TW" sz="13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不逾補助款</a:t>
                      </a:r>
                      <a:r>
                        <a:rPr lang="en-US" sz="13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40%</a:t>
                      </a:r>
                      <a:endParaRPr lang="zh-TW" sz="13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契約、估價、發票、施工前後照片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4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716824"/>
                  </a:ext>
                </a:extLst>
              </a:tr>
              <a:tr h="74368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營業用</a:t>
                      </a:r>
                      <a:br>
                        <a:rPr lang="en-US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sz="13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設備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與主要營業項目直接相關之新購生財器具、機械或數位設備</a:t>
                      </a:r>
                      <a:endParaRPr lang="zh-TW" sz="1300" b="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與空間改善合計</a:t>
                      </a:r>
                      <a:br>
                        <a:rPr lang="en-US" altLang="zh-TW" sz="13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3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不逾補助款</a:t>
                      </a:r>
                      <a:r>
                        <a:rPr lang="en-US" sz="1300" b="1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60%</a:t>
                      </a:r>
                      <a:endParaRPr lang="zh-TW" sz="1300" b="1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zh-TW" sz="13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報價、發票、財產照片、型號及保固資料</a:t>
                      </a:r>
                      <a:endParaRPr lang="zh-TW" sz="1300" dirty="0">
                        <a:solidFill>
                          <a:srgbClr val="17233A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1483" marR="51483" marT="34322" marB="34322" anchor="ctr">
                    <a:lnT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3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745553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0FDAFE85-8F59-A76E-66D7-92F1071BE8C7}"/>
              </a:ext>
            </a:extLst>
          </p:cNvPr>
          <p:cNvSpPr txBox="1"/>
          <p:nvPr/>
        </p:nvSpPr>
        <p:spPr>
          <a:xfrm>
            <a:off x="614616" y="3891449"/>
            <a:ext cx="5970080" cy="141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zh-TW" sz="2000" b="1" dirty="0">
                <a:solidFill>
                  <a:srgbClr val="1334E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空間改善補充原則</a:t>
            </a:r>
            <a:endParaRPr lang="en-US" altLang="zh-TW" sz="2000" b="1" dirty="0">
              <a:solidFill>
                <a:srgbClr val="1334E3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空間改善</a:t>
            </a:r>
            <a:r>
              <a:rPr lang="zh-TW" altLang="zh-TW" sz="1600" b="1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不得作為計畫唯一或主要補助內容</a:t>
            </a: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，應與產品、服務、設備、品牌、通路或其他創業營運項目</a:t>
            </a:r>
            <a:r>
              <a:rPr lang="zh-TW" altLang="zh-TW" sz="16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共同提出</a:t>
            </a: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，並</a:t>
            </a:r>
            <a:r>
              <a:rPr lang="zh-TW" altLang="zh-TW" sz="1600" b="1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以花蓮縣內實際營業場所之固定設施為限</a:t>
            </a:r>
            <a:r>
              <a:rPr lang="zh-TW" altLang="zh-TW" sz="160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3F89E785-E39F-6F6A-BAA0-9DF7384B6394}"/>
              </a:ext>
            </a:extLst>
          </p:cNvPr>
          <p:cNvSpPr/>
          <p:nvPr/>
        </p:nvSpPr>
        <p:spPr>
          <a:xfrm>
            <a:off x="683830" y="4215384"/>
            <a:ext cx="2150810" cy="155448"/>
          </a:xfrm>
          <a:custGeom>
            <a:avLst/>
            <a:gdLst/>
            <a:ahLst/>
            <a:cxnLst/>
            <a:rect l="l" t="t" r="r" b="b"/>
            <a:pathLst>
              <a:path w="8951767" h="468217">
                <a:moveTo>
                  <a:pt x="0" y="0"/>
                </a:moveTo>
                <a:lnTo>
                  <a:pt x="8951767" y="0"/>
                </a:lnTo>
                <a:lnTo>
                  <a:pt x="8951767" y="468217"/>
                </a:lnTo>
                <a:lnTo>
                  <a:pt x="0" y="468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39" r="-4369"/>
            </a:stretch>
          </a:blipFill>
        </p:spPr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3BD10E3-F7DB-9AAB-5BEA-E9CE45BA057D}"/>
              </a:ext>
            </a:extLst>
          </p:cNvPr>
          <p:cNvSpPr txBox="1"/>
          <p:nvPr/>
        </p:nvSpPr>
        <p:spPr>
          <a:xfrm>
            <a:off x="3520440" y="767285"/>
            <a:ext cx="3040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en-US" sz="12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補助經費應與核定計畫直接相關、具必要性及合理性，並於契約所定執行期間內發生及完成付款。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9652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A502329D-0E4C-386A-9860-DDA0087A4E7D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729CE4A1-3548-630E-BFE2-700B796BD944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A95F701B-4B4C-4631-0215-9F5973F70800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經費編列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34EA32C-66B3-D7AC-F1B4-87A8F6025317}"/>
              </a:ext>
            </a:extLst>
          </p:cNvPr>
          <p:cNvSpPr txBox="1"/>
          <p:nvPr/>
        </p:nvSpPr>
        <p:spPr>
          <a:xfrm>
            <a:off x="1004359" y="1753366"/>
            <a:ext cx="5466407" cy="638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SzPts val="1400"/>
            </a:pP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單一採購項目達新臺幣</a:t>
            </a:r>
            <a:r>
              <a:rPr lang="en-US" altLang="zh-TW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zh-TW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萬元應檢附</a:t>
            </a:r>
            <a:r>
              <a:rPr lang="zh-TW" altLang="en-US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至少</a:t>
            </a:r>
            <a:r>
              <a:rPr lang="en-US" altLang="zh-TW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份</a:t>
            </a:r>
            <a:r>
              <a:rPr lang="zh-TW" altLang="zh-TW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報價</a:t>
            </a:r>
            <a:endParaRPr lang="en-US" altLang="zh-TW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300"/>
              </a:spcBef>
              <a:buSzPts val="1400"/>
            </a:pPr>
            <a:r>
              <a:rPr lang="en-US" altLang="zh-TW" sz="14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4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專利、獨家技術、地域</a:t>
            </a:r>
            <a:r>
              <a:rPr lang="zh-TW" altLang="zh-TW" sz="14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或其他無替代性因素應提書面說明</a:t>
            </a:r>
            <a:r>
              <a:rPr lang="en-US" altLang="zh-TW" sz="14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sz="14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425AAAA-0508-1185-89D7-1D76E47974F6}"/>
              </a:ext>
            </a:extLst>
          </p:cNvPr>
          <p:cNvSpPr txBox="1"/>
          <p:nvPr/>
        </p:nvSpPr>
        <p:spPr>
          <a:xfrm>
            <a:off x="1004359" y="2592730"/>
            <a:ext cx="54664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設備應為執行期間內新購</a:t>
            </a: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、與主要營業項目直接相關，並</a:t>
            </a:r>
            <a:r>
              <a:rPr lang="zh-TW" altLang="zh-TW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編列財產清冊</a:t>
            </a: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及標示；執行期間及結案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後一年內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不得任意出售、轉讓、出租、設定負擔或移作他用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98CEFA4-FA95-D1CF-F636-15AF1064D05A}"/>
              </a:ext>
            </a:extLst>
          </p:cNvPr>
          <p:cNvSpPr txBox="1"/>
          <p:nvPr/>
        </p:nvSpPr>
        <p:spPr>
          <a:xfrm>
            <a:off x="989706" y="3734862"/>
            <a:ext cx="55714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租金不得支付予申請人、其配偶、二親等內親屬</a:t>
            </a: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或前述人員擔任負責人或實質控制之事業</a:t>
            </a:r>
            <a:endParaRPr lang="zh-TW" altLang="en-US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F8EAE0F-F2F8-BC0C-2D24-CB849F07096E}"/>
              </a:ext>
            </a:extLst>
          </p:cNvPr>
          <p:cNvSpPr txBox="1"/>
          <p:nvPr/>
        </p:nvSpPr>
        <p:spPr>
          <a:xfrm>
            <a:off x="989706" y="4621494"/>
            <a:ext cx="5481059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zh-TW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補助款與自籌款應</a:t>
            </a:r>
            <a:r>
              <a:rPr lang="zh-TW" altLang="zh-TW" b="1" dirty="0">
                <a:solidFill>
                  <a:srgbClr val="1334E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依核定比例共同支應</a:t>
            </a:r>
            <a:endParaRPr lang="en-US" altLang="zh-TW" b="1" dirty="0">
              <a:solidFill>
                <a:srgbClr val="1334E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en-US" altLang="zh-TW" sz="13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3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結案實際總經費降低時，</a:t>
            </a:r>
            <a:r>
              <a:rPr lang="zh-TW" altLang="zh-TW" sz="13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補助款應按不超過實際總經費</a:t>
            </a:r>
            <a:r>
              <a:rPr lang="en-US" altLang="zh-TW" sz="13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zh-TW" sz="13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重新計算</a:t>
            </a:r>
            <a:r>
              <a:rPr lang="en-US" altLang="zh-TW" sz="13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3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椭圆 11">
            <a:extLst>
              <a:ext uri="{FF2B5EF4-FFF2-40B4-BE49-F238E27FC236}">
                <a16:creationId xmlns:a16="http://schemas.microsoft.com/office/drawing/2014/main" id="{6469BBC6-D076-1517-F18D-8B38F74FC075}"/>
              </a:ext>
            </a:extLst>
          </p:cNvPr>
          <p:cNvSpPr/>
          <p:nvPr/>
        </p:nvSpPr>
        <p:spPr>
          <a:xfrm>
            <a:off x="728547" y="4798570"/>
            <a:ext cx="261159" cy="269937"/>
          </a:xfrm>
          <a:custGeom>
            <a:avLst/>
            <a:gdLst>
              <a:gd name="T0" fmla="*/ 213 w 427"/>
              <a:gd name="T1" fmla="*/ 0 h 427"/>
              <a:gd name="T2" fmla="*/ 0 w 427"/>
              <a:gd name="T3" fmla="*/ 213 h 427"/>
              <a:gd name="T4" fmla="*/ 213 w 427"/>
              <a:gd name="T5" fmla="*/ 427 h 427"/>
              <a:gd name="T6" fmla="*/ 427 w 427"/>
              <a:gd name="T7" fmla="*/ 213 h 427"/>
              <a:gd name="T8" fmla="*/ 213 w 427"/>
              <a:gd name="T9" fmla="*/ 0 h 427"/>
              <a:gd name="T10" fmla="*/ 180 w 427"/>
              <a:gd name="T11" fmla="*/ 312 h 427"/>
              <a:gd name="T12" fmla="*/ 82 w 427"/>
              <a:gd name="T13" fmla="*/ 214 h 427"/>
              <a:gd name="T14" fmla="*/ 120 w 427"/>
              <a:gd name="T15" fmla="*/ 176 h 427"/>
              <a:gd name="T16" fmla="*/ 180 w 427"/>
              <a:gd name="T17" fmla="*/ 236 h 427"/>
              <a:gd name="T18" fmla="*/ 308 w 427"/>
              <a:gd name="T19" fmla="*/ 108 h 427"/>
              <a:gd name="T20" fmla="*/ 346 w 427"/>
              <a:gd name="T21" fmla="*/ 146 h 427"/>
              <a:gd name="T22" fmla="*/ 180 w 427"/>
              <a:gd name="T23" fmla="*/ 312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27" h="427">
                <a:moveTo>
                  <a:pt x="213" y="0"/>
                </a:moveTo>
                <a:cubicBezTo>
                  <a:pt x="96" y="0"/>
                  <a:pt x="0" y="96"/>
                  <a:pt x="0" y="213"/>
                </a:cubicBezTo>
                <a:cubicBezTo>
                  <a:pt x="0" y="331"/>
                  <a:pt x="96" y="427"/>
                  <a:pt x="213" y="427"/>
                </a:cubicBezTo>
                <a:cubicBezTo>
                  <a:pt x="331" y="427"/>
                  <a:pt x="427" y="331"/>
                  <a:pt x="427" y="213"/>
                </a:cubicBezTo>
                <a:cubicBezTo>
                  <a:pt x="427" y="96"/>
                  <a:pt x="331" y="0"/>
                  <a:pt x="213" y="0"/>
                </a:cubicBezTo>
                <a:close/>
                <a:moveTo>
                  <a:pt x="180" y="312"/>
                </a:moveTo>
                <a:lnTo>
                  <a:pt x="82" y="214"/>
                </a:lnTo>
                <a:lnTo>
                  <a:pt x="120" y="176"/>
                </a:lnTo>
                <a:lnTo>
                  <a:pt x="180" y="236"/>
                </a:lnTo>
                <a:lnTo>
                  <a:pt x="308" y="108"/>
                </a:lnTo>
                <a:lnTo>
                  <a:pt x="346" y="146"/>
                </a:lnTo>
                <a:lnTo>
                  <a:pt x="180" y="312"/>
                </a:lnTo>
                <a:close/>
              </a:path>
            </a:pathLst>
          </a:custGeom>
          <a:solidFill>
            <a:srgbClr val="133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rtl="0"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dirty="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40EF1F5-4105-95A6-073D-9CC1E61E7578}"/>
              </a:ext>
            </a:extLst>
          </p:cNvPr>
          <p:cNvSpPr txBox="1"/>
          <p:nvPr/>
        </p:nvSpPr>
        <p:spPr>
          <a:xfrm>
            <a:off x="3520440" y="767285"/>
            <a:ext cx="3040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en-US" sz="12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補助經費應與核定計畫直接相關、具必要性及合理性，並於契約所定執行期間內發生及完成付款。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椭圆 11">
            <a:extLst>
              <a:ext uri="{FF2B5EF4-FFF2-40B4-BE49-F238E27FC236}">
                <a16:creationId xmlns:a16="http://schemas.microsoft.com/office/drawing/2014/main" id="{F08A0387-C49B-96E2-9FCE-07669989CEDD}"/>
              </a:ext>
            </a:extLst>
          </p:cNvPr>
          <p:cNvSpPr/>
          <p:nvPr/>
        </p:nvSpPr>
        <p:spPr>
          <a:xfrm>
            <a:off x="728546" y="1923195"/>
            <a:ext cx="261159" cy="269937"/>
          </a:xfrm>
          <a:custGeom>
            <a:avLst/>
            <a:gdLst>
              <a:gd name="T0" fmla="*/ 213 w 427"/>
              <a:gd name="T1" fmla="*/ 0 h 427"/>
              <a:gd name="T2" fmla="*/ 0 w 427"/>
              <a:gd name="T3" fmla="*/ 213 h 427"/>
              <a:gd name="T4" fmla="*/ 213 w 427"/>
              <a:gd name="T5" fmla="*/ 427 h 427"/>
              <a:gd name="T6" fmla="*/ 427 w 427"/>
              <a:gd name="T7" fmla="*/ 213 h 427"/>
              <a:gd name="T8" fmla="*/ 213 w 427"/>
              <a:gd name="T9" fmla="*/ 0 h 427"/>
              <a:gd name="T10" fmla="*/ 180 w 427"/>
              <a:gd name="T11" fmla="*/ 312 h 427"/>
              <a:gd name="T12" fmla="*/ 82 w 427"/>
              <a:gd name="T13" fmla="*/ 214 h 427"/>
              <a:gd name="T14" fmla="*/ 120 w 427"/>
              <a:gd name="T15" fmla="*/ 176 h 427"/>
              <a:gd name="T16" fmla="*/ 180 w 427"/>
              <a:gd name="T17" fmla="*/ 236 h 427"/>
              <a:gd name="T18" fmla="*/ 308 w 427"/>
              <a:gd name="T19" fmla="*/ 108 h 427"/>
              <a:gd name="T20" fmla="*/ 346 w 427"/>
              <a:gd name="T21" fmla="*/ 146 h 427"/>
              <a:gd name="T22" fmla="*/ 180 w 427"/>
              <a:gd name="T23" fmla="*/ 312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27" h="427">
                <a:moveTo>
                  <a:pt x="213" y="0"/>
                </a:moveTo>
                <a:cubicBezTo>
                  <a:pt x="96" y="0"/>
                  <a:pt x="0" y="96"/>
                  <a:pt x="0" y="213"/>
                </a:cubicBezTo>
                <a:cubicBezTo>
                  <a:pt x="0" y="331"/>
                  <a:pt x="96" y="427"/>
                  <a:pt x="213" y="427"/>
                </a:cubicBezTo>
                <a:cubicBezTo>
                  <a:pt x="331" y="427"/>
                  <a:pt x="427" y="331"/>
                  <a:pt x="427" y="213"/>
                </a:cubicBezTo>
                <a:cubicBezTo>
                  <a:pt x="427" y="96"/>
                  <a:pt x="331" y="0"/>
                  <a:pt x="213" y="0"/>
                </a:cubicBezTo>
                <a:close/>
                <a:moveTo>
                  <a:pt x="180" y="312"/>
                </a:moveTo>
                <a:lnTo>
                  <a:pt x="82" y="214"/>
                </a:lnTo>
                <a:lnTo>
                  <a:pt x="120" y="176"/>
                </a:lnTo>
                <a:lnTo>
                  <a:pt x="180" y="236"/>
                </a:lnTo>
                <a:lnTo>
                  <a:pt x="308" y="108"/>
                </a:lnTo>
                <a:lnTo>
                  <a:pt x="346" y="146"/>
                </a:lnTo>
                <a:lnTo>
                  <a:pt x="180" y="312"/>
                </a:lnTo>
                <a:close/>
              </a:path>
            </a:pathLst>
          </a:custGeom>
          <a:solidFill>
            <a:srgbClr val="133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rtl="0"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dirty="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3" name="椭圆 11">
            <a:extLst>
              <a:ext uri="{FF2B5EF4-FFF2-40B4-BE49-F238E27FC236}">
                <a16:creationId xmlns:a16="http://schemas.microsoft.com/office/drawing/2014/main" id="{C8983DB2-79C9-5BE9-5B06-79119E06FFB6}"/>
              </a:ext>
            </a:extLst>
          </p:cNvPr>
          <p:cNvSpPr/>
          <p:nvPr/>
        </p:nvSpPr>
        <p:spPr>
          <a:xfrm>
            <a:off x="728545" y="2897821"/>
            <a:ext cx="261159" cy="269937"/>
          </a:xfrm>
          <a:custGeom>
            <a:avLst/>
            <a:gdLst>
              <a:gd name="T0" fmla="*/ 213 w 427"/>
              <a:gd name="T1" fmla="*/ 0 h 427"/>
              <a:gd name="T2" fmla="*/ 0 w 427"/>
              <a:gd name="T3" fmla="*/ 213 h 427"/>
              <a:gd name="T4" fmla="*/ 213 w 427"/>
              <a:gd name="T5" fmla="*/ 427 h 427"/>
              <a:gd name="T6" fmla="*/ 427 w 427"/>
              <a:gd name="T7" fmla="*/ 213 h 427"/>
              <a:gd name="T8" fmla="*/ 213 w 427"/>
              <a:gd name="T9" fmla="*/ 0 h 427"/>
              <a:gd name="T10" fmla="*/ 180 w 427"/>
              <a:gd name="T11" fmla="*/ 312 h 427"/>
              <a:gd name="T12" fmla="*/ 82 w 427"/>
              <a:gd name="T13" fmla="*/ 214 h 427"/>
              <a:gd name="T14" fmla="*/ 120 w 427"/>
              <a:gd name="T15" fmla="*/ 176 h 427"/>
              <a:gd name="T16" fmla="*/ 180 w 427"/>
              <a:gd name="T17" fmla="*/ 236 h 427"/>
              <a:gd name="T18" fmla="*/ 308 w 427"/>
              <a:gd name="T19" fmla="*/ 108 h 427"/>
              <a:gd name="T20" fmla="*/ 346 w 427"/>
              <a:gd name="T21" fmla="*/ 146 h 427"/>
              <a:gd name="T22" fmla="*/ 180 w 427"/>
              <a:gd name="T23" fmla="*/ 312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27" h="427">
                <a:moveTo>
                  <a:pt x="213" y="0"/>
                </a:moveTo>
                <a:cubicBezTo>
                  <a:pt x="96" y="0"/>
                  <a:pt x="0" y="96"/>
                  <a:pt x="0" y="213"/>
                </a:cubicBezTo>
                <a:cubicBezTo>
                  <a:pt x="0" y="331"/>
                  <a:pt x="96" y="427"/>
                  <a:pt x="213" y="427"/>
                </a:cubicBezTo>
                <a:cubicBezTo>
                  <a:pt x="331" y="427"/>
                  <a:pt x="427" y="331"/>
                  <a:pt x="427" y="213"/>
                </a:cubicBezTo>
                <a:cubicBezTo>
                  <a:pt x="427" y="96"/>
                  <a:pt x="331" y="0"/>
                  <a:pt x="213" y="0"/>
                </a:cubicBezTo>
                <a:close/>
                <a:moveTo>
                  <a:pt x="180" y="312"/>
                </a:moveTo>
                <a:lnTo>
                  <a:pt x="82" y="214"/>
                </a:lnTo>
                <a:lnTo>
                  <a:pt x="120" y="176"/>
                </a:lnTo>
                <a:lnTo>
                  <a:pt x="180" y="236"/>
                </a:lnTo>
                <a:lnTo>
                  <a:pt x="308" y="108"/>
                </a:lnTo>
                <a:lnTo>
                  <a:pt x="346" y="146"/>
                </a:lnTo>
                <a:lnTo>
                  <a:pt x="180" y="312"/>
                </a:lnTo>
                <a:close/>
              </a:path>
            </a:pathLst>
          </a:custGeom>
          <a:solidFill>
            <a:srgbClr val="133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rtl="0"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dirty="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9" name="椭圆 11">
            <a:extLst>
              <a:ext uri="{FF2B5EF4-FFF2-40B4-BE49-F238E27FC236}">
                <a16:creationId xmlns:a16="http://schemas.microsoft.com/office/drawing/2014/main" id="{C63E1DFC-0BBE-401D-FF45-343CB1F82CCF}"/>
              </a:ext>
            </a:extLst>
          </p:cNvPr>
          <p:cNvSpPr/>
          <p:nvPr/>
        </p:nvSpPr>
        <p:spPr>
          <a:xfrm>
            <a:off x="743200" y="3908439"/>
            <a:ext cx="261159" cy="269937"/>
          </a:xfrm>
          <a:custGeom>
            <a:avLst/>
            <a:gdLst>
              <a:gd name="T0" fmla="*/ 213 w 427"/>
              <a:gd name="T1" fmla="*/ 0 h 427"/>
              <a:gd name="T2" fmla="*/ 0 w 427"/>
              <a:gd name="T3" fmla="*/ 213 h 427"/>
              <a:gd name="T4" fmla="*/ 213 w 427"/>
              <a:gd name="T5" fmla="*/ 427 h 427"/>
              <a:gd name="T6" fmla="*/ 427 w 427"/>
              <a:gd name="T7" fmla="*/ 213 h 427"/>
              <a:gd name="T8" fmla="*/ 213 w 427"/>
              <a:gd name="T9" fmla="*/ 0 h 427"/>
              <a:gd name="T10" fmla="*/ 180 w 427"/>
              <a:gd name="T11" fmla="*/ 312 h 427"/>
              <a:gd name="T12" fmla="*/ 82 w 427"/>
              <a:gd name="T13" fmla="*/ 214 h 427"/>
              <a:gd name="T14" fmla="*/ 120 w 427"/>
              <a:gd name="T15" fmla="*/ 176 h 427"/>
              <a:gd name="T16" fmla="*/ 180 w 427"/>
              <a:gd name="T17" fmla="*/ 236 h 427"/>
              <a:gd name="T18" fmla="*/ 308 w 427"/>
              <a:gd name="T19" fmla="*/ 108 h 427"/>
              <a:gd name="T20" fmla="*/ 346 w 427"/>
              <a:gd name="T21" fmla="*/ 146 h 427"/>
              <a:gd name="T22" fmla="*/ 180 w 427"/>
              <a:gd name="T23" fmla="*/ 312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27" h="427">
                <a:moveTo>
                  <a:pt x="213" y="0"/>
                </a:moveTo>
                <a:cubicBezTo>
                  <a:pt x="96" y="0"/>
                  <a:pt x="0" y="96"/>
                  <a:pt x="0" y="213"/>
                </a:cubicBezTo>
                <a:cubicBezTo>
                  <a:pt x="0" y="331"/>
                  <a:pt x="96" y="427"/>
                  <a:pt x="213" y="427"/>
                </a:cubicBezTo>
                <a:cubicBezTo>
                  <a:pt x="331" y="427"/>
                  <a:pt x="427" y="331"/>
                  <a:pt x="427" y="213"/>
                </a:cubicBezTo>
                <a:cubicBezTo>
                  <a:pt x="427" y="96"/>
                  <a:pt x="331" y="0"/>
                  <a:pt x="213" y="0"/>
                </a:cubicBezTo>
                <a:close/>
                <a:moveTo>
                  <a:pt x="180" y="312"/>
                </a:moveTo>
                <a:lnTo>
                  <a:pt x="82" y="214"/>
                </a:lnTo>
                <a:lnTo>
                  <a:pt x="120" y="176"/>
                </a:lnTo>
                <a:lnTo>
                  <a:pt x="180" y="236"/>
                </a:lnTo>
                <a:lnTo>
                  <a:pt x="308" y="108"/>
                </a:lnTo>
                <a:lnTo>
                  <a:pt x="346" y="146"/>
                </a:lnTo>
                <a:lnTo>
                  <a:pt x="180" y="312"/>
                </a:lnTo>
                <a:close/>
              </a:path>
            </a:pathLst>
          </a:custGeom>
          <a:solidFill>
            <a:srgbClr val="133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rtl="0"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 dirty="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1319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A502329D-0E4C-386A-9860-DDA0087A4E7D}"/>
              </a:ext>
            </a:extLst>
          </p:cNvPr>
          <p:cNvGrpSpPr/>
          <p:nvPr/>
        </p:nvGrpSpPr>
        <p:grpSpPr>
          <a:xfrm>
            <a:off x="576470" y="584057"/>
            <a:ext cx="2735266" cy="919663"/>
            <a:chOff x="576470" y="584057"/>
            <a:chExt cx="2735266" cy="919663"/>
          </a:xfrm>
        </p:grpSpPr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729CE4A1-3548-630E-BFE2-700B796BD944}"/>
                </a:ext>
              </a:extLst>
            </p:cNvPr>
            <p:cNvSpPr/>
            <p:nvPr/>
          </p:nvSpPr>
          <p:spPr>
            <a:xfrm>
              <a:off x="638110" y="658894"/>
              <a:ext cx="2673626" cy="844826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A95F701B-4B4C-4631-0215-9F5973F70800}"/>
                </a:ext>
              </a:extLst>
            </p:cNvPr>
            <p:cNvSpPr/>
            <p:nvPr/>
          </p:nvSpPr>
          <p:spPr>
            <a:xfrm>
              <a:off x="576470" y="584057"/>
              <a:ext cx="2673626" cy="844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334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經費編列</a:t>
              </a:r>
              <a:endPara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85A101DA-44E8-AE14-E038-2E58751142D1}"/>
              </a:ext>
            </a:extLst>
          </p:cNvPr>
          <p:cNvSpPr txBox="1"/>
          <p:nvPr/>
        </p:nvSpPr>
        <p:spPr>
          <a:xfrm>
            <a:off x="3520440" y="767285"/>
            <a:ext cx="3040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TW" altLang="en-US" sz="1200" b="1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補助經費應與核定計畫直接相關、具必要性及合理性，並於契約所定執行期間內發生及完成付款。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語音泡泡: 矩形 24">
            <a:extLst>
              <a:ext uri="{FF2B5EF4-FFF2-40B4-BE49-F238E27FC236}">
                <a16:creationId xmlns:a16="http://schemas.microsoft.com/office/drawing/2014/main" id="{E89E46C7-9A44-95C7-0D41-25B303D11A25}"/>
              </a:ext>
            </a:extLst>
          </p:cNvPr>
          <p:cNvSpPr/>
          <p:nvPr/>
        </p:nvSpPr>
        <p:spPr>
          <a:xfrm rot="20779928">
            <a:off x="2249019" y="1219023"/>
            <a:ext cx="1264880" cy="396000"/>
          </a:xfrm>
          <a:prstGeom prst="wedgeRectCallout">
            <a:avLst>
              <a:gd name="adj1" fmla="val -20619"/>
              <a:gd name="adj2" fmla="val 2114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禁止事項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7DEFD0F-D8D6-18E4-F574-05E61447E457}"/>
              </a:ext>
            </a:extLst>
          </p:cNvPr>
          <p:cNvSpPr txBox="1"/>
          <p:nvPr/>
        </p:nvSpPr>
        <p:spPr>
          <a:xfrm>
            <a:off x="3528823" y="4707935"/>
            <a:ext cx="19575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SzPts val="1400"/>
            </a:pPr>
            <a:r>
              <a:rPr lang="zh-TW" altLang="zh-TW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於申請前購置、簽約或付款之支出；新創設立組於完成登記及簽約前之支出亦不得列報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AC9ED34A-9C02-CC14-2570-25ACE5A8CCF4}"/>
              </a:ext>
            </a:extLst>
          </p:cNvPr>
          <p:cNvSpPr txBox="1"/>
          <p:nvPr/>
        </p:nvSpPr>
        <p:spPr>
          <a:xfrm>
            <a:off x="1007516" y="2003233"/>
            <a:ext cx="53144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400"/>
            </a:pPr>
            <a:r>
              <a:rPr lang="zh-TW" altLang="zh-TW" sz="1600" spc="0" dirty="0">
                <a:solidFill>
                  <a:srgbClr val="17233A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申請人、事業代表人、負責人、團隊成員及其配偶或二親等內親屬之</a:t>
            </a:r>
            <a:r>
              <a:rPr lang="zh-TW" altLang="zh-TW" sz="1600" b="1" spc="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薪資、報酬</a:t>
            </a:r>
            <a:r>
              <a:rPr lang="zh-TW" altLang="en-US" sz="1600" b="1" spc="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、</a:t>
            </a:r>
            <a:r>
              <a:rPr lang="zh-TW" altLang="zh-TW" sz="1600" b="1" spc="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津貼</a:t>
            </a:r>
            <a:r>
              <a:rPr lang="zh-TW" altLang="en-US" sz="1600" b="1" spc="0" dirty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或事業採購費用</a:t>
            </a:r>
            <a:endParaRPr lang="zh-TW" altLang="zh-TW" sz="1600" b="1" spc="0" dirty="0"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D94B1C0-8E21-5488-6CCA-F20323349D67}"/>
              </a:ext>
            </a:extLst>
          </p:cNvPr>
          <p:cNvSpPr txBox="1"/>
          <p:nvPr/>
        </p:nvSpPr>
        <p:spPr>
          <a:xfrm>
            <a:off x="1009321" y="3128271"/>
            <a:ext cx="181541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SzPts val="1400"/>
            </a:pPr>
            <a:r>
              <a:rPr lang="zh-TW" altLang="zh-TW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一般水電、瓦斯、通訊、網路、交通、住宿、餐飲、交際、保險、稅捐、罰款、滯納金、貸款本息及金融手續費</a:t>
            </a:r>
            <a:endParaRPr lang="zh-TW" altLang="en-US" sz="1600" dirty="0">
              <a:solidFill>
                <a:srgbClr val="17233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612A8913-0F4B-4771-D79D-00A9BC995EDA}"/>
              </a:ext>
            </a:extLst>
          </p:cNvPr>
          <p:cNvSpPr/>
          <p:nvPr/>
        </p:nvSpPr>
        <p:spPr>
          <a:xfrm>
            <a:off x="832058" y="1907884"/>
            <a:ext cx="5618373" cy="798376"/>
          </a:xfrm>
          <a:custGeom>
            <a:avLst/>
            <a:gdLst>
              <a:gd name="connsiteX0" fmla="*/ 0 w 5618373"/>
              <a:gd name="connsiteY0" fmla="*/ 133065 h 798376"/>
              <a:gd name="connsiteX1" fmla="*/ 133065 w 5618373"/>
              <a:gd name="connsiteY1" fmla="*/ 0 h 798376"/>
              <a:gd name="connsiteX2" fmla="*/ 620714 w 5618373"/>
              <a:gd name="connsiteY2" fmla="*/ 0 h 798376"/>
              <a:gd name="connsiteX3" fmla="*/ 1054840 w 5618373"/>
              <a:gd name="connsiteY3" fmla="*/ 0 h 798376"/>
              <a:gd name="connsiteX4" fmla="*/ 1649534 w 5618373"/>
              <a:gd name="connsiteY4" fmla="*/ 0 h 798376"/>
              <a:gd name="connsiteX5" fmla="*/ 2083660 w 5618373"/>
              <a:gd name="connsiteY5" fmla="*/ 0 h 798376"/>
              <a:gd name="connsiteX6" fmla="*/ 2731876 w 5618373"/>
              <a:gd name="connsiteY6" fmla="*/ 0 h 798376"/>
              <a:gd name="connsiteX7" fmla="*/ 3433615 w 5618373"/>
              <a:gd name="connsiteY7" fmla="*/ 0 h 798376"/>
              <a:gd name="connsiteX8" fmla="*/ 4081831 w 5618373"/>
              <a:gd name="connsiteY8" fmla="*/ 0 h 798376"/>
              <a:gd name="connsiteX9" fmla="*/ 4676525 w 5618373"/>
              <a:gd name="connsiteY9" fmla="*/ 0 h 798376"/>
              <a:gd name="connsiteX10" fmla="*/ 5485308 w 5618373"/>
              <a:gd name="connsiteY10" fmla="*/ 0 h 798376"/>
              <a:gd name="connsiteX11" fmla="*/ 5618373 w 5618373"/>
              <a:gd name="connsiteY11" fmla="*/ 133065 h 798376"/>
              <a:gd name="connsiteX12" fmla="*/ 5618373 w 5618373"/>
              <a:gd name="connsiteY12" fmla="*/ 665311 h 798376"/>
              <a:gd name="connsiteX13" fmla="*/ 5485308 w 5618373"/>
              <a:gd name="connsiteY13" fmla="*/ 798376 h 798376"/>
              <a:gd name="connsiteX14" fmla="*/ 4944137 w 5618373"/>
              <a:gd name="connsiteY14" fmla="*/ 798376 h 798376"/>
              <a:gd name="connsiteX15" fmla="*/ 4349443 w 5618373"/>
              <a:gd name="connsiteY15" fmla="*/ 798376 h 798376"/>
              <a:gd name="connsiteX16" fmla="*/ 3647705 w 5618373"/>
              <a:gd name="connsiteY16" fmla="*/ 798376 h 798376"/>
              <a:gd name="connsiteX17" fmla="*/ 3160056 w 5618373"/>
              <a:gd name="connsiteY17" fmla="*/ 798376 h 798376"/>
              <a:gd name="connsiteX18" fmla="*/ 2511840 w 5618373"/>
              <a:gd name="connsiteY18" fmla="*/ 798376 h 798376"/>
              <a:gd name="connsiteX19" fmla="*/ 2024191 w 5618373"/>
              <a:gd name="connsiteY19" fmla="*/ 798376 h 798376"/>
              <a:gd name="connsiteX20" fmla="*/ 1590064 w 5618373"/>
              <a:gd name="connsiteY20" fmla="*/ 798376 h 798376"/>
              <a:gd name="connsiteX21" fmla="*/ 995371 w 5618373"/>
              <a:gd name="connsiteY21" fmla="*/ 798376 h 798376"/>
              <a:gd name="connsiteX22" fmla="*/ 133065 w 5618373"/>
              <a:gd name="connsiteY22" fmla="*/ 798376 h 798376"/>
              <a:gd name="connsiteX23" fmla="*/ 0 w 5618373"/>
              <a:gd name="connsiteY23" fmla="*/ 665311 h 798376"/>
              <a:gd name="connsiteX24" fmla="*/ 0 w 5618373"/>
              <a:gd name="connsiteY24" fmla="*/ 133065 h 798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618373" h="798376" extrusionOk="0">
                <a:moveTo>
                  <a:pt x="0" y="133065"/>
                </a:moveTo>
                <a:cubicBezTo>
                  <a:pt x="14569" y="59689"/>
                  <a:pt x="54253" y="-6381"/>
                  <a:pt x="133065" y="0"/>
                </a:cubicBezTo>
                <a:cubicBezTo>
                  <a:pt x="247479" y="-55454"/>
                  <a:pt x="438867" y="39853"/>
                  <a:pt x="620714" y="0"/>
                </a:cubicBezTo>
                <a:cubicBezTo>
                  <a:pt x="802561" y="-39853"/>
                  <a:pt x="869755" y="41520"/>
                  <a:pt x="1054840" y="0"/>
                </a:cubicBezTo>
                <a:cubicBezTo>
                  <a:pt x="1239925" y="-41520"/>
                  <a:pt x="1366864" y="53323"/>
                  <a:pt x="1649534" y="0"/>
                </a:cubicBezTo>
                <a:cubicBezTo>
                  <a:pt x="1932204" y="-53323"/>
                  <a:pt x="1944069" y="6481"/>
                  <a:pt x="2083660" y="0"/>
                </a:cubicBezTo>
                <a:cubicBezTo>
                  <a:pt x="2223251" y="-6481"/>
                  <a:pt x="2490796" y="37585"/>
                  <a:pt x="2731876" y="0"/>
                </a:cubicBezTo>
                <a:cubicBezTo>
                  <a:pt x="2972956" y="-37585"/>
                  <a:pt x="3166191" y="53653"/>
                  <a:pt x="3433615" y="0"/>
                </a:cubicBezTo>
                <a:cubicBezTo>
                  <a:pt x="3701039" y="-53653"/>
                  <a:pt x="3844561" y="77235"/>
                  <a:pt x="4081831" y="0"/>
                </a:cubicBezTo>
                <a:cubicBezTo>
                  <a:pt x="4319101" y="-77235"/>
                  <a:pt x="4486201" y="64977"/>
                  <a:pt x="4676525" y="0"/>
                </a:cubicBezTo>
                <a:cubicBezTo>
                  <a:pt x="4866849" y="-64977"/>
                  <a:pt x="5201742" y="92425"/>
                  <a:pt x="5485308" y="0"/>
                </a:cubicBezTo>
                <a:cubicBezTo>
                  <a:pt x="5556764" y="-9878"/>
                  <a:pt x="5620124" y="63414"/>
                  <a:pt x="5618373" y="133065"/>
                </a:cubicBezTo>
                <a:cubicBezTo>
                  <a:pt x="5663046" y="330537"/>
                  <a:pt x="5587808" y="448603"/>
                  <a:pt x="5618373" y="665311"/>
                </a:cubicBezTo>
                <a:cubicBezTo>
                  <a:pt x="5608947" y="734027"/>
                  <a:pt x="5561017" y="798819"/>
                  <a:pt x="5485308" y="798376"/>
                </a:cubicBezTo>
                <a:cubicBezTo>
                  <a:pt x="5253318" y="798776"/>
                  <a:pt x="5112993" y="745896"/>
                  <a:pt x="4944137" y="798376"/>
                </a:cubicBezTo>
                <a:cubicBezTo>
                  <a:pt x="4775281" y="850856"/>
                  <a:pt x="4584798" y="743295"/>
                  <a:pt x="4349443" y="798376"/>
                </a:cubicBezTo>
                <a:cubicBezTo>
                  <a:pt x="4114088" y="853457"/>
                  <a:pt x="3997921" y="774940"/>
                  <a:pt x="3647705" y="798376"/>
                </a:cubicBezTo>
                <a:cubicBezTo>
                  <a:pt x="3297489" y="821812"/>
                  <a:pt x="3388857" y="792313"/>
                  <a:pt x="3160056" y="798376"/>
                </a:cubicBezTo>
                <a:cubicBezTo>
                  <a:pt x="2931255" y="804439"/>
                  <a:pt x="2819681" y="748422"/>
                  <a:pt x="2511840" y="798376"/>
                </a:cubicBezTo>
                <a:cubicBezTo>
                  <a:pt x="2203999" y="848330"/>
                  <a:pt x="2181092" y="743585"/>
                  <a:pt x="2024191" y="798376"/>
                </a:cubicBezTo>
                <a:cubicBezTo>
                  <a:pt x="1867290" y="853167"/>
                  <a:pt x="1758622" y="784422"/>
                  <a:pt x="1590064" y="798376"/>
                </a:cubicBezTo>
                <a:cubicBezTo>
                  <a:pt x="1421506" y="812330"/>
                  <a:pt x="1207196" y="754292"/>
                  <a:pt x="995371" y="798376"/>
                </a:cubicBezTo>
                <a:cubicBezTo>
                  <a:pt x="783546" y="842460"/>
                  <a:pt x="559223" y="746266"/>
                  <a:pt x="133065" y="798376"/>
                </a:cubicBezTo>
                <a:cubicBezTo>
                  <a:pt x="49107" y="799636"/>
                  <a:pt x="-19931" y="736573"/>
                  <a:pt x="0" y="665311"/>
                </a:cubicBezTo>
                <a:cubicBezTo>
                  <a:pt x="-50749" y="434891"/>
                  <a:pt x="5945" y="345690"/>
                  <a:pt x="0" y="133065"/>
                </a:cubicBezTo>
                <a:close/>
              </a:path>
            </a:pathLst>
          </a:custGeom>
          <a:noFill/>
          <a:ln w="38100">
            <a:solidFill>
              <a:srgbClr val="1334E3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65878900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TW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0F4AD50E-FDFA-E233-2E2F-02052D65E12A}"/>
              </a:ext>
            </a:extLst>
          </p:cNvPr>
          <p:cNvSpPr/>
          <p:nvPr/>
        </p:nvSpPr>
        <p:spPr>
          <a:xfrm>
            <a:off x="832059" y="3004139"/>
            <a:ext cx="2281738" cy="1753071"/>
          </a:xfrm>
          <a:custGeom>
            <a:avLst/>
            <a:gdLst>
              <a:gd name="connsiteX0" fmla="*/ 0 w 2281738"/>
              <a:gd name="connsiteY0" fmla="*/ 292184 h 1753071"/>
              <a:gd name="connsiteX1" fmla="*/ 292184 w 2281738"/>
              <a:gd name="connsiteY1" fmla="*/ 0 h 1753071"/>
              <a:gd name="connsiteX2" fmla="*/ 824027 w 2281738"/>
              <a:gd name="connsiteY2" fmla="*/ 0 h 1753071"/>
              <a:gd name="connsiteX3" fmla="*/ 1338896 w 2281738"/>
              <a:gd name="connsiteY3" fmla="*/ 0 h 1753071"/>
              <a:gd name="connsiteX4" fmla="*/ 1989554 w 2281738"/>
              <a:gd name="connsiteY4" fmla="*/ 0 h 1753071"/>
              <a:gd name="connsiteX5" fmla="*/ 2281738 w 2281738"/>
              <a:gd name="connsiteY5" fmla="*/ 292184 h 1753071"/>
              <a:gd name="connsiteX6" fmla="*/ 2281738 w 2281738"/>
              <a:gd name="connsiteY6" fmla="*/ 864848 h 1753071"/>
              <a:gd name="connsiteX7" fmla="*/ 2281738 w 2281738"/>
              <a:gd name="connsiteY7" fmla="*/ 1460887 h 1753071"/>
              <a:gd name="connsiteX8" fmla="*/ 1989554 w 2281738"/>
              <a:gd name="connsiteY8" fmla="*/ 1753071 h 1753071"/>
              <a:gd name="connsiteX9" fmla="*/ 1440738 w 2281738"/>
              <a:gd name="connsiteY9" fmla="*/ 1753071 h 1753071"/>
              <a:gd name="connsiteX10" fmla="*/ 857974 w 2281738"/>
              <a:gd name="connsiteY10" fmla="*/ 1753071 h 1753071"/>
              <a:gd name="connsiteX11" fmla="*/ 292184 w 2281738"/>
              <a:gd name="connsiteY11" fmla="*/ 1753071 h 1753071"/>
              <a:gd name="connsiteX12" fmla="*/ 0 w 2281738"/>
              <a:gd name="connsiteY12" fmla="*/ 1460887 h 1753071"/>
              <a:gd name="connsiteX13" fmla="*/ 0 w 2281738"/>
              <a:gd name="connsiteY13" fmla="*/ 888223 h 1753071"/>
              <a:gd name="connsiteX14" fmla="*/ 0 w 2281738"/>
              <a:gd name="connsiteY14" fmla="*/ 292184 h 1753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81738" h="1753071" extrusionOk="0">
                <a:moveTo>
                  <a:pt x="0" y="292184"/>
                </a:moveTo>
                <a:cubicBezTo>
                  <a:pt x="36421" y="131101"/>
                  <a:pt x="101373" y="-35300"/>
                  <a:pt x="292184" y="0"/>
                </a:cubicBezTo>
                <a:cubicBezTo>
                  <a:pt x="475288" y="-23210"/>
                  <a:pt x="581778" y="4512"/>
                  <a:pt x="824027" y="0"/>
                </a:cubicBezTo>
                <a:cubicBezTo>
                  <a:pt x="1066276" y="-4512"/>
                  <a:pt x="1153691" y="911"/>
                  <a:pt x="1338896" y="0"/>
                </a:cubicBezTo>
                <a:cubicBezTo>
                  <a:pt x="1524101" y="-911"/>
                  <a:pt x="1846230" y="42184"/>
                  <a:pt x="1989554" y="0"/>
                </a:cubicBezTo>
                <a:cubicBezTo>
                  <a:pt x="2189658" y="-25161"/>
                  <a:pt x="2268910" y="142959"/>
                  <a:pt x="2281738" y="292184"/>
                </a:cubicBezTo>
                <a:cubicBezTo>
                  <a:pt x="2289497" y="414039"/>
                  <a:pt x="2227622" y="706381"/>
                  <a:pt x="2281738" y="864848"/>
                </a:cubicBezTo>
                <a:cubicBezTo>
                  <a:pt x="2335854" y="1023315"/>
                  <a:pt x="2277394" y="1238048"/>
                  <a:pt x="2281738" y="1460887"/>
                </a:cubicBezTo>
                <a:cubicBezTo>
                  <a:pt x="2291570" y="1595590"/>
                  <a:pt x="2174622" y="1740232"/>
                  <a:pt x="1989554" y="1753071"/>
                </a:cubicBezTo>
                <a:cubicBezTo>
                  <a:pt x="1818674" y="1803712"/>
                  <a:pt x="1628384" y="1718995"/>
                  <a:pt x="1440738" y="1753071"/>
                </a:cubicBezTo>
                <a:cubicBezTo>
                  <a:pt x="1253092" y="1787147"/>
                  <a:pt x="1131212" y="1716792"/>
                  <a:pt x="857974" y="1753071"/>
                </a:cubicBezTo>
                <a:cubicBezTo>
                  <a:pt x="584736" y="1789350"/>
                  <a:pt x="497880" y="1686734"/>
                  <a:pt x="292184" y="1753071"/>
                </a:cubicBezTo>
                <a:cubicBezTo>
                  <a:pt x="122831" y="1749027"/>
                  <a:pt x="25677" y="1627376"/>
                  <a:pt x="0" y="1460887"/>
                </a:cubicBezTo>
                <a:cubicBezTo>
                  <a:pt x="-31776" y="1236313"/>
                  <a:pt x="51099" y="1138672"/>
                  <a:pt x="0" y="888223"/>
                </a:cubicBezTo>
                <a:cubicBezTo>
                  <a:pt x="-51099" y="637774"/>
                  <a:pt x="45824" y="452008"/>
                  <a:pt x="0" y="292184"/>
                </a:cubicBezTo>
                <a:close/>
              </a:path>
            </a:pathLst>
          </a:custGeom>
          <a:noFill/>
          <a:ln w="38100">
            <a:solidFill>
              <a:srgbClr val="1334E3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65878900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TW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D86C68D-2EAF-7A3D-6669-D031F7440CA6}"/>
              </a:ext>
            </a:extLst>
          </p:cNvPr>
          <p:cNvSpPr txBox="1"/>
          <p:nvPr/>
        </p:nvSpPr>
        <p:spPr>
          <a:xfrm>
            <a:off x="3528822" y="3192280"/>
            <a:ext cx="28480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400"/>
            </a:pPr>
            <a:r>
              <a:rPr lang="zh-TW" altLang="zh-TW" sz="1600" dirty="0">
                <a:solidFill>
                  <a:srgbClr val="1723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土地、房屋、車輛、不動產取得、二手設備、押金、保證金、加盟金、權利金及與計畫無直接關聯之事務設備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C3ADB283-8F39-7F4C-A78E-2700AF90EC22}"/>
              </a:ext>
            </a:extLst>
          </p:cNvPr>
          <p:cNvSpPr/>
          <p:nvPr/>
        </p:nvSpPr>
        <p:spPr>
          <a:xfrm>
            <a:off x="3426613" y="4553602"/>
            <a:ext cx="2183612" cy="1531940"/>
          </a:xfrm>
          <a:custGeom>
            <a:avLst/>
            <a:gdLst>
              <a:gd name="connsiteX0" fmla="*/ 0 w 2183612"/>
              <a:gd name="connsiteY0" fmla="*/ 255328 h 1531940"/>
              <a:gd name="connsiteX1" fmla="*/ 255328 w 2183612"/>
              <a:gd name="connsiteY1" fmla="*/ 0 h 1531940"/>
              <a:gd name="connsiteX2" fmla="*/ 779521 w 2183612"/>
              <a:gd name="connsiteY2" fmla="*/ 0 h 1531940"/>
              <a:gd name="connsiteX3" fmla="*/ 1286984 w 2183612"/>
              <a:gd name="connsiteY3" fmla="*/ 0 h 1531940"/>
              <a:gd name="connsiteX4" fmla="*/ 1928284 w 2183612"/>
              <a:gd name="connsiteY4" fmla="*/ 0 h 1531940"/>
              <a:gd name="connsiteX5" fmla="*/ 2183612 w 2183612"/>
              <a:gd name="connsiteY5" fmla="*/ 255328 h 1531940"/>
              <a:gd name="connsiteX6" fmla="*/ 2183612 w 2183612"/>
              <a:gd name="connsiteY6" fmla="*/ 755757 h 1531940"/>
              <a:gd name="connsiteX7" fmla="*/ 2183612 w 2183612"/>
              <a:gd name="connsiteY7" fmla="*/ 1276612 h 1531940"/>
              <a:gd name="connsiteX8" fmla="*/ 1928284 w 2183612"/>
              <a:gd name="connsiteY8" fmla="*/ 1531940 h 1531940"/>
              <a:gd name="connsiteX9" fmla="*/ 1387362 w 2183612"/>
              <a:gd name="connsiteY9" fmla="*/ 1531940 h 1531940"/>
              <a:gd name="connsiteX10" fmla="*/ 812980 w 2183612"/>
              <a:gd name="connsiteY10" fmla="*/ 1531940 h 1531940"/>
              <a:gd name="connsiteX11" fmla="*/ 255328 w 2183612"/>
              <a:gd name="connsiteY11" fmla="*/ 1531940 h 1531940"/>
              <a:gd name="connsiteX12" fmla="*/ 0 w 2183612"/>
              <a:gd name="connsiteY12" fmla="*/ 1276612 h 1531940"/>
              <a:gd name="connsiteX13" fmla="*/ 0 w 2183612"/>
              <a:gd name="connsiteY13" fmla="*/ 776183 h 1531940"/>
              <a:gd name="connsiteX14" fmla="*/ 0 w 2183612"/>
              <a:gd name="connsiteY14" fmla="*/ 255328 h 1531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83612" h="1531940" extrusionOk="0">
                <a:moveTo>
                  <a:pt x="0" y="255328"/>
                </a:moveTo>
                <a:cubicBezTo>
                  <a:pt x="15765" y="114438"/>
                  <a:pt x="94694" y="-23524"/>
                  <a:pt x="255328" y="0"/>
                </a:cubicBezTo>
                <a:cubicBezTo>
                  <a:pt x="499927" y="19361"/>
                  <a:pt x="646285" y="9528"/>
                  <a:pt x="779521" y="0"/>
                </a:cubicBezTo>
                <a:cubicBezTo>
                  <a:pt x="912757" y="-9528"/>
                  <a:pt x="1069461" y="20287"/>
                  <a:pt x="1286984" y="0"/>
                </a:cubicBezTo>
                <a:cubicBezTo>
                  <a:pt x="1504507" y="-20287"/>
                  <a:pt x="1647043" y="-7601"/>
                  <a:pt x="1928284" y="0"/>
                </a:cubicBezTo>
                <a:cubicBezTo>
                  <a:pt x="2086007" y="-10854"/>
                  <a:pt x="2165433" y="131524"/>
                  <a:pt x="2183612" y="255328"/>
                </a:cubicBezTo>
                <a:cubicBezTo>
                  <a:pt x="2175090" y="439675"/>
                  <a:pt x="2191200" y="522662"/>
                  <a:pt x="2183612" y="755757"/>
                </a:cubicBezTo>
                <a:cubicBezTo>
                  <a:pt x="2176024" y="988852"/>
                  <a:pt x="2187350" y="1040690"/>
                  <a:pt x="2183612" y="1276612"/>
                </a:cubicBezTo>
                <a:cubicBezTo>
                  <a:pt x="2189209" y="1402447"/>
                  <a:pt x="2082958" y="1524539"/>
                  <a:pt x="1928284" y="1531940"/>
                </a:cubicBezTo>
                <a:cubicBezTo>
                  <a:pt x="1770793" y="1551096"/>
                  <a:pt x="1629046" y="1531469"/>
                  <a:pt x="1387362" y="1531940"/>
                </a:cubicBezTo>
                <a:cubicBezTo>
                  <a:pt x="1145678" y="1532411"/>
                  <a:pt x="1021839" y="1537938"/>
                  <a:pt x="812980" y="1531940"/>
                </a:cubicBezTo>
                <a:cubicBezTo>
                  <a:pt x="604121" y="1525942"/>
                  <a:pt x="483433" y="1557565"/>
                  <a:pt x="255328" y="1531940"/>
                </a:cubicBezTo>
                <a:cubicBezTo>
                  <a:pt x="111423" y="1530475"/>
                  <a:pt x="22818" y="1422176"/>
                  <a:pt x="0" y="1276612"/>
                </a:cubicBezTo>
                <a:cubicBezTo>
                  <a:pt x="-18803" y="1135019"/>
                  <a:pt x="9882" y="880424"/>
                  <a:pt x="0" y="776183"/>
                </a:cubicBezTo>
                <a:cubicBezTo>
                  <a:pt x="-9882" y="671942"/>
                  <a:pt x="22902" y="373507"/>
                  <a:pt x="0" y="255328"/>
                </a:cubicBezTo>
                <a:close/>
              </a:path>
            </a:pathLst>
          </a:custGeom>
          <a:noFill/>
          <a:ln w="38100">
            <a:solidFill>
              <a:srgbClr val="1334E3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658789007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TW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D80BC18F-1D74-0AAC-4AE8-E8CABFA9F778}"/>
              </a:ext>
            </a:extLst>
          </p:cNvPr>
          <p:cNvSpPr/>
          <p:nvPr/>
        </p:nvSpPr>
        <p:spPr>
          <a:xfrm>
            <a:off x="3426612" y="3031571"/>
            <a:ext cx="3040764" cy="1350291"/>
          </a:xfrm>
          <a:custGeom>
            <a:avLst/>
            <a:gdLst>
              <a:gd name="connsiteX0" fmla="*/ 0 w 3040764"/>
              <a:gd name="connsiteY0" fmla="*/ 225053 h 1350291"/>
              <a:gd name="connsiteX1" fmla="*/ 225053 w 3040764"/>
              <a:gd name="connsiteY1" fmla="*/ 0 h 1350291"/>
              <a:gd name="connsiteX2" fmla="*/ 691371 w 3040764"/>
              <a:gd name="connsiteY2" fmla="*/ 0 h 1350291"/>
              <a:gd name="connsiteX3" fmla="*/ 1131783 w 3040764"/>
              <a:gd name="connsiteY3" fmla="*/ 0 h 1350291"/>
              <a:gd name="connsiteX4" fmla="*/ 1649915 w 3040764"/>
              <a:gd name="connsiteY4" fmla="*/ 0 h 1350291"/>
              <a:gd name="connsiteX5" fmla="*/ 2090327 w 3040764"/>
              <a:gd name="connsiteY5" fmla="*/ 0 h 1350291"/>
              <a:gd name="connsiteX6" fmla="*/ 2815711 w 3040764"/>
              <a:gd name="connsiteY6" fmla="*/ 0 h 1350291"/>
              <a:gd name="connsiteX7" fmla="*/ 3040764 w 3040764"/>
              <a:gd name="connsiteY7" fmla="*/ 225053 h 1350291"/>
              <a:gd name="connsiteX8" fmla="*/ 3040764 w 3040764"/>
              <a:gd name="connsiteY8" fmla="*/ 666144 h 1350291"/>
              <a:gd name="connsiteX9" fmla="*/ 3040764 w 3040764"/>
              <a:gd name="connsiteY9" fmla="*/ 1125238 h 1350291"/>
              <a:gd name="connsiteX10" fmla="*/ 2815711 w 3040764"/>
              <a:gd name="connsiteY10" fmla="*/ 1350291 h 1350291"/>
              <a:gd name="connsiteX11" fmla="*/ 2271673 w 3040764"/>
              <a:gd name="connsiteY11" fmla="*/ 1350291 h 1350291"/>
              <a:gd name="connsiteX12" fmla="*/ 1831261 w 3040764"/>
              <a:gd name="connsiteY12" fmla="*/ 1350291 h 1350291"/>
              <a:gd name="connsiteX13" fmla="*/ 1364943 w 3040764"/>
              <a:gd name="connsiteY13" fmla="*/ 1350291 h 1350291"/>
              <a:gd name="connsiteX14" fmla="*/ 820904 w 3040764"/>
              <a:gd name="connsiteY14" fmla="*/ 1350291 h 1350291"/>
              <a:gd name="connsiteX15" fmla="*/ 225053 w 3040764"/>
              <a:gd name="connsiteY15" fmla="*/ 1350291 h 1350291"/>
              <a:gd name="connsiteX16" fmla="*/ 0 w 3040764"/>
              <a:gd name="connsiteY16" fmla="*/ 1125238 h 1350291"/>
              <a:gd name="connsiteX17" fmla="*/ 0 w 3040764"/>
              <a:gd name="connsiteY17" fmla="*/ 666144 h 1350291"/>
              <a:gd name="connsiteX18" fmla="*/ 0 w 3040764"/>
              <a:gd name="connsiteY18" fmla="*/ 225053 h 1350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40764" h="1350291" extrusionOk="0">
                <a:moveTo>
                  <a:pt x="0" y="225053"/>
                </a:moveTo>
                <a:cubicBezTo>
                  <a:pt x="29070" y="100988"/>
                  <a:pt x="91092" y="-11592"/>
                  <a:pt x="225053" y="0"/>
                </a:cubicBezTo>
                <a:cubicBezTo>
                  <a:pt x="401142" y="-49783"/>
                  <a:pt x="541540" y="35984"/>
                  <a:pt x="691371" y="0"/>
                </a:cubicBezTo>
                <a:cubicBezTo>
                  <a:pt x="841202" y="-35984"/>
                  <a:pt x="939581" y="24736"/>
                  <a:pt x="1131783" y="0"/>
                </a:cubicBezTo>
                <a:cubicBezTo>
                  <a:pt x="1323985" y="-24736"/>
                  <a:pt x="1499328" y="37597"/>
                  <a:pt x="1649915" y="0"/>
                </a:cubicBezTo>
                <a:cubicBezTo>
                  <a:pt x="1800502" y="-37597"/>
                  <a:pt x="1939539" y="44854"/>
                  <a:pt x="2090327" y="0"/>
                </a:cubicBezTo>
                <a:cubicBezTo>
                  <a:pt x="2241115" y="-44854"/>
                  <a:pt x="2637739" y="17888"/>
                  <a:pt x="2815711" y="0"/>
                </a:cubicBezTo>
                <a:cubicBezTo>
                  <a:pt x="2904481" y="-4138"/>
                  <a:pt x="3019703" y="107623"/>
                  <a:pt x="3040764" y="225053"/>
                </a:cubicBezTo>
                <a:cubicBezTo>
                  <a:pt x="3041532" y="330377"/>
                  <a:pt x="3035076" y="454592"/>
                  <a:pt x="3040764" y="666144"/>
                </a:cubicBezTo>
                <a:cubicBezTo>
                  <a:pt x="3046452" y="877696"/>
                  <a:pt x="2988957" y="964697"/>
                  <a:pt x="3040764" y="1125238"/>
                </a:cubicBezTo>
                <a:cubicBezTo>
                  <a:pt x="3037963" y="1235927"/>
                  <a:pt x="2951200" y="1374840"/>
                  <a:pt x="2815711" y="1350291"/>
                </a:cubicBezTo>
                <a:cubicBezTo>
                  <a:pt x="2603477" y="1414896"/>
                  <a:pt x="2528713" y="1291964"/>
                  <a:pt x="2271673" y="1350291"/>
                </a:cubicBezTo>
                <a:cubicBezTo>
                  <a:pt x="2014633" y="1408618"/>
                  <a:pt x="1931066" y="1346832"/>
                  <a:pt x="1831261" y="1350291"/>
                </a:cubicBezTo>
                <a:cubicBezTo>
                  <a:pt x="1731456" y="1353750"/>
                  <a:pt x="1480344" y="1350063"/>
                  <a:pt x="1364943" y="1350291"/>
                </a:cubicBezTo>
                <a:cubicBezTo>
                  <a:pt x="1249542" y="1350519"/>
                  <a:pt x="1006362" y="1312418"/>
                  <a:pt x="820904" y="1350291"/>
                </a:cubicBezTo>
                <a:cubicBezTo>
                  <a:pt x="635446" y="1388164"/>
                  <a:pt x="520347" y="1334956"/>
                  <a:pt x="225053" y="1350291"/>
                </a:cubicBezTo>
                <a:cubicBezTo>
                  <a:pt x="132356" y="1356868"/>
                  <a:pt x="6949" y="1252626"/>
                  <a:pt x="0" y="1125238"/>
                </a:cubicBezTo>
                <a:cubicBezTo>
                  <a:pt x="-17850" y="1032249"/>
                  <a:pt x="16911" y="769027"/>
                  <a:pt x="0" y="666144"/>
                </a:cubicBezTo>
                <a:cubicBezTo>
                  <a:pt x="-16911" y="563261"/>
                  <a:pt x="42524" y="340803"/>
                  <a:pt x="0" y="225053"/>
                </a:cubicBezTo>
                <a:close/>
              </a:path>
            </a:pathLst>
          </a:custGeom>
          <a:noFill/>
          <a:ln w="38100">
            <a:solidFill>
              <a:srgbClr val="1334E3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65878900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TW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718D676F-C46B-77DF-F56F-1198DAE0B548}"/>
              </a:ext>
            </a:extLst>
          </p:cNvPr>
          <p:cNvSpPr/>
          <p:nvPr/>
        </p:nvSpPr>
        <p:spPr>
          <a:xfrm>
            <a:off x="637748" y="2071261"/>
            <a:ext cx="369768" cy="369768"/>
          </a:xfrm>
          <a:prstGeom prst="ellipse">
            <a:avLst/>
          </a:prstGeom>
          <a:solidFill>
            <a:srgbClr val="E839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endParaRPr lang="zh-TW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73834005-F2EC-F9A5-20A3-BC01EFF80401}"/>
              </a:ext>
            </a:extLst>
          </p:cNvPr>
          <p:cNvSpPr/>
          <p:nvPr/>
        </p:nvSpPr>
        <p:spPr>
          <a:xfrm>
            <a:off x="637748" y="3764794"/>
            <a:ext cx="369768" cy="369768"/>
          </a:xfrm>
          <a:prstGeom prst="ellipse">
            <a:avLst/>
          </a:prstGeom>
          <a:solidFill>
            <a:srgbClr val="E839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endParaRPr lang="zh-TW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41238A05-E08B-B513-3C32-0D390DBCE464}"/>
              </a:ext>
            </a:extLst>
          </p:cNvPr>
          <p:cNvSpPr/>
          <p:nvPr/>
        </p:nvSpPr>
        <p:spPr>
          <a:xfrm>
            <a:off x="3204295" y="3541186"/>
            <a:ext cx="369768" cy="369768"/>
          </a:xfrm>
          <a:prstGeom prst="ellipse">
            <a:avLst/>
          </a:prstGeom>
          <a:solidFill>
            <a:srgbClr val="E839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endParaRPr lang="zh-TW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8F25B34A-D876-8450-9CEC-B99238D35F08}"/>
              </a:ext>
            </a:extLst>
          </p:cNvPr>
          <p:cNvSpPr/>
          <p:nvPr/>
        </p:nvSpPr>
        <p:spPr>
          <a:xfrm>
            <a:off x="3204295" y="4942560"/>
            <a:ext cx="369768" cy="369768"/>
          </a:xfrm>
          <a:prstGeom prst="ellipse">
            <a:avLst/>
          </a:prstGeom>
          <a:solidFill>
            <a:srgbClr val="E839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endParaRPr lang="zh-TW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258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</TotalTime>
  <Words>5185</Words>
  <Application>Microsoft Office PowerPoint</Application>
  <PresentationFormat>自訂</PresentationFormat>
  <Paragraphs>553</Paragraphs>
  <Slides>40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53" baseType="lpstr">
      <vt:lpstr>Aptos</vt:lpstr>
      <vt:lpstr>等线</vt:lpstr>
      <vt:lpstr>맑은 고딕</vt:lpstr>
      <vt:lpstr>-webkit-standard</vt:lpstr>
      <vt:lpstr>Microsoft JhengHei</vt:lpstr>
      <vt:lpstr>Microsoft JhengHei</vt:lpstr>
      <vt:lpstr>新細明體</vt:lpstr>
      <vt:lpstr>標楷體</vt:lpstr>
      <vt:lpstr>Arial</vt:lpstr>
      <vt:lpstr>Segoe UI Emoji</vt:lpstr>
      <vt:lpstr>Times New Roman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吳其璁 國立東華大創新育成中心</dc:creator>
  <cp:lastModifiedBy>USER</cp:lastModifiedBy>
  <cp:revision>136</cp:revision>
  <dcterms:created xsi:type="dcterms:W3CDTF">2026-08-12T08:53:38Z</dcterms:created>
  <dcterms:modified xsi:type="dcterms:W3CDTF">2026-09-05T05:31:16Z</dcterms:modified>
</cp:coreProperties>
</file>