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7559675" cy="10691813"/>
  <p:notesSz cx="6858000" cy="9144000"/>
  <p:embeddedFontLst>
    <p:embeddedFont>
      <p:font typeface="Microsoft JhengHei" panose="020B0604030504040204" pitchFamily="34" charset="-120"/>
      <p:regular r:id="rId12"/>
      <p:bold r:id="rId13"/>
    </p:embeddedFont>
    <p:embeddedFont>
      <p:font typeface="Mukta" pitchFamily="2" charset="0"/>
      <p:regular r:id="rId14"/>
      <p:bold r:id="rId15"/>
    </p:embeddedFont>
    <p:embeddedFont>
      <p:font typeface="Mukta Medium" panose="020B0000000000000000" pitchFamily="34" charset="0"/>
      <p:regular r:id="rId16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i/b20ZDL3do+WUuwSyMq79gZS8W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12C75B6-CE6D-407D-9F48-D7BDDC27A2B3}">
  <a:tblStyle styleId="{512C75B6-CE6D-407D-9F48-D7BDDC27A2B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90C95058-1A4D-477E-B3EC-181F66622B16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6"/>
  </p:normalViewPr>
  <p:slideViewPr>
    <p:cSldViewPr snapToGrid="0">
      <p:cViewPr varScale="1">
        <p:scale>
          <a:sx n="101" d="100"/>
          <a:sy n="101" d="100"/>
        </p:scale>
        <p:origin x="4416" y="21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37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65a51ae023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037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g365a51ae023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037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037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1" name="Google Shape;8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037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67c50d4ef9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037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g367c50d4ef9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65a51ae023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037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g365a51ae023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67c50d4ef9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037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1" name="Google Shape;131;g367c50d4ef9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67c50d4ef9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037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67c50d4ef9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subTitle" idx="1"/>
          </p:nvPr>
        </p:nvSpPr>
        <p:spPr>
          <a:xfrm>
            <a:off x="257705" y="5891409"/>
            <a:ext cx="7044600" cy="16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0"/>
          <p:cNvSpPr txBox="1">
            <a:spLocks noGrp="1"/>
          </p:cNvSpPr>
          <p:nvPr>
            <p:ph type="title" hasCustomPrompt="1"/>
          </p:nvPr>
        </p:nvSpPr>
        <p:spPr>
          <a:xfrm>
            <a:off x="257705" y="2299346"/>
            <a:ext cx="7044600" cy="408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0"/>
          <p:cNvSpPr txBox="1">
            <a:spLocks noGrp="1"/>
          </p:cNvSpPr>
          <p:nvPr>
            <p:ph type="body" idx="1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20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2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2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1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>
            <a:spLocks noGrp="1"/>
          </p:cNvSpPr>
          <p:nvPr>
            <p:ph type="title"/>
          </p:nvPr>
        </p:nvSpPr>
        <p:spPr>
          <a:xfrm>
            <a:off x="257705" y="4471058"/>
            <a:ext cx="7044600" cy="1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13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4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4"/>
          <p:cNvSpPr txBox="1">
            <a:spLocks noGrp="1"/>
          </p:cNvSpPr>
          <p:nvPr>
            <p:ph type="body" idx="2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4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5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6"/>
          <p:cNvSpPr txBox="1">
            <a:spLocks noGrp="1"/>
          </p:cNvSpPr>
          <p:nvPr>
            <p:ph type="title"/>
          </p:nvPr>
        </p:nvSpPr>
        <p:spPr>
          <a:xfrm>
            <a:off x="257705" y="1154948"/>
            <a:ext cx="2321700" cy="157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body" idx="1"/>
          </p:nvPr>
        </p:nvSpPr>
        <p:spPr>
          <a:xfrm>
            <a:off x="257705" y="2888617"/>
            <a:ext cx="2321700" cy="660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7"/>
          <p:cNvSpPr txBox="1">
            <a:spLocks noGrp="1"/>
          </p:cNvSpPr>
          <p:nvPr>
            <p:ph type="title"/>
          </p:nvPr>
        </p:nvSpPr>
        <p:spPr>
          <a:xfrm>
            <a:off x="405325" y="935745"/>
            <a:ext cx="5264700" cy="850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7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8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8"/>
          <p:cNvSpPr txBox="1">
            <a:spLocks noGrp="1"/>
          </p:cNvSpPr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subTitle" idx="1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body" idx="2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8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9"/>
          <p:cNvSpPr txBox="1">
            <a:spLocks noGrp="1"/>
          </p:cNvSpPr>
          <p:nvPr>
            <p:ph type="body" idx="1"/>
          </p:nvPr>
        </p:nvSpPr>
        <p:spPr>
          <a:xfrm>
            <a:off x="257705" y="8794266"/>
            <a:ext cx="4959600" cy="12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/>
        </p:nvSpPr>
        <p:spPr>
          <a:xfrm>
            <a:off x="2168100" y="2491175"/>
            <a:ext cx="32238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 b="1">
                <a:solidFill>
                  <a:schemeClr val="dk1"/>
                </a:solidFill>
              </a:rPr>
              <a:t>申請單位</a:t>
            </a:r>
            <a:endParaRPr sz="2000" b="1">
              <a:solidFill>
                <a:schemeClr val="dk1"/>
              </a:solidFill>
            </a:endParaRPr>
          </a:p>
        </p:txBody>
      </p:sp>
      <p:sp>
        <p:nvSpPr>
          <p:cNvPr id="55" name="Google Shape;55;p1"/>
          <p:cNvSpPr/>
          <p:nvPr/>
        </p:nvSpPr>
        <p:spPr>
          <a:xfrm>
            <a:off x="973800" y="3238500"/>
            <a:ext cx="5612400" cy="23886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"/>
          <p:cNvSpPr txBox="1"/>
          <p:nvPr/>
        </p:nvSpPr>
        <p:spPr>
          <a:xfrm>
            <a:off x="2058000" y="4186500"/>
            <a:ext cx="34437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>
                <a:solidFill>
                  <a:schemeClr val="dk1"/>
                </a:solidFill>
              </a:rPr>
              <a:t>OOOOO</a:t>
            </a:r>
            <a:endParaRPr sz="2000">
              <a:solidFill>
                <a:schemeClr val="dk1"/>
              </a:solidFill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307050" y="8396625"/>
            <a:ext cx="69459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dirty="0">
                <a:solidFill>
                  <a:schemeClr val="dk1"/>
                </a:solidFill>
              </a:rPr>
              <a:t>※請於</a:t>
            </a:r>
            <a:r>
              <a:rPr lang="zh-TW" b="1" dirty="0">
                <a:solidFill>
                  <a:srgbClr val="FF0000"/>
                </a:solidFill>
              </a:rPr>
              <a:t>08月08日(五)</a:t>
            </a:r>
            <a:r>
              <a:rPr lang="zh-TW" dirty="0">
                <a:solidFill>
                  <a:schemeClr val="dk1"/>
                </a:solidFill>
              </a:rPr>
              <a:t>前將資料寄達承辦單位，辦理補助薪資核銷作業，</a:t>
            </a:r>
            <a:r>
              <a:rPr lang="zh-TW">
                <a:solidFill>
                  <a:schemeClr val="dk1"/>
                </a:solidFill>
              </a:rPr>
              <a:t>花蓮縣政府</a:t>
            </a:r>
            <a:r>
              <a:rPr lang="zh-TW" altLang="en-US">
                <a:solidFill>
                  <a:schemeClr val="dk1"/>
                </a:solidFill>
              </a:rPr>
              <a:t>儘速將</a:t>
            </a:r>
            <a:r>
              <a:rPr lang="zh-TW">
                <a:solidFill>
                  <a:schemeClr val="dk1"/>
                </a:solidFill>
              </a:rPr>
              <a:t>款項</a:t>
            </a:r>
            <a:r>
              <a:rPr lang="zh-TW" dirty="0">
                <a:solidFill>
                  <a:schemeClr val="dk1"/>
                </a:solidFill>
              </a:rPr>
              <a:t>撥付到用人單位所提供的帳戶。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dirty="0">
                <a:solidFill>
                  <a:schemeClr val="dk1"/>
                </a:solidFill>
              </a:rPr>
              <a:t>※若因核銷資料有誤影響撥款，仍需請用人單位按時於核發薪資予學生，不得延遲。</a:t>
            </a:r>
            <a:endParaRPr sz="2000" dirty="0">
              <a:solidFill>
                <a:schemeClr val="dk2"/>
              </a:solidFill>
            </a:endParaRPr>
          </a:p>
        </p:txBody>
      </p:sp>
      <p:pic>
        <p:nvPicPr>
          <p:cNvPr id="58" name="Google Shape;58;p1" title="花蓮職探所-表頭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560003" cy="723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" name="Google Shape;63;g365a51ae023_0_25"/>
          <p:cNvGraphicFramePr/>
          <p:nvPr/>
        </p:nvGraphicFramePr>
        <p:xfrm>
          <a:off x="402938" y="15857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{512C75B6-CE6D-407D-9F48-D7BDDC27A2B3}</a:tableStyleId>
              </a:tblPr>
              <a:tblGrid>
                <a:gridCol w="52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6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878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7225">
                <a:tc row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Mukta Medium"/>
                          <a:ea typeface="Mukta Medium"/>
                          <a:cs typeface="Mukta Medium"/>
                          <a:sym typeface="Mukta Medium"/>
                        </a:rPr>
                        <a:t>體驗單位資料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單位名稱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225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統一編號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</a:rPr>
                        <a:t>負責人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7225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營業登記地址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7225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主要聯絡人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聯絡電話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225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申請補助金額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6350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新臺幣＿＿＿＿＿＿＿＿元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7225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Mukta Medium"/>
                          <a:ea typeface="Mukta Medium"/>
                          <a:cs typeface="Mukta Medium"/>
                          <a:sym typeface="Mukta Medium"/>
                        </a:rPr>
                        <a:t>完成請打Ｖ</a:t>
                      </a:r>
                      <a:endParaRPr>
                        <a:solidFill>
                          <a:schemeClr val="dk1"/>
                        </a:solidFill>
                        <a:latin typeface="Mukta Medium"/>
                        <a:ea typeface="Mukta Medium"/>
                        <a:cs typeface="Mukta Medium"/>
                        <a:sym typeface="Mukta Medium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7225">
                <a:tc rowSpan="6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Mukta Medium"/>
                          <a:ea typeface="Mukta Medium"/>
                          <a:cs typeface="Mukta Medium"/>
                          <a:sym typeface="Mukta Medium"/>
                        </a:rPr>
                        <a:t>檢附資料確認</a:t>
                      </a:r>
                      <a:endParaRPr>
                        <a:solidFill>
                          <a:schemeClr val="dk1"/>
                        </a:solidFill>
                        <a:latin typeface="Mukta Medium"/>
                        <a:ea typeface="Mukta Medium"/>
                        <a:cs typeface="Mukta Medium"/>
                        <a:sym typeface="Mukta Medium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2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63500" lvl="0" indent="0" algn="l" rtl="0">
                        <a:lnSpc>
                          <a:spcPct val="2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</a:rPr>
                        <a:t>(1-1、1-2)學生出勤記錄表（亦可提供單位出勤打卡單）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7225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2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</a:rPr>
                        <a:t>(2-1)薪資印領清冊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7225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2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</a:rPr>
                        <a:t>(2-2)薪資匯款證明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7225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2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63500" lvl="0" indent="0" algn="l" rtl="0">
                        <a:lnSpc>
                          <a:spcPct val="2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</a:rPr>
                        <a:t>(3)請款領據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47225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2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</a:rPr>
                        <a:t>(4)</a:t>
                      </a:r>
                      <a:r>
                        <a:rPr lang="zh-TW">
                          <a:solidFill>
                            <a:schemeClr val="dk1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銀行帳戶金融機構存摺封面影本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47225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2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63500" lvl="0" indent="0" algn="l" rtl="0">
                        <a:lnSpc>
                          <a:spcPct val="2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</a:rPr>
                        <a:t>(5)切結書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4" name="Google Shape;64;g365a51ae023_0_25"/>
          <p:cNvSpPr txBox="1"/>
          <p:nvPr/>
        </p:nvSpPr>
        <p:spPr>
          <a:xfrm>
            <a:off x="402950" y="1008200"/>
            <a:ext cx="6754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職場體驗補助申請表</a:t>
            </a:r>
            <a:endParaRPr sz="1800">
              <a:solidFill>
                <a:schemeClr val="dk2"/>
              </a:solidFill>
            </a:endParaRPr>
          </a:p>
        </p:txBody>
      </p:sp>
      <p:grpSp>
        <p:nvGrpSpPr>
          <p:cNvPr id="65" name="Google Shape;65;g365a51ae023_0_25"/>
          <p:cNvGrpSpPr/>
          <p:nvPr/>
        </p:nvGrpSpPr>
        <p:grpSpPr>
          <a:xfrm>
            <a:off x="4403675" y="8527650"/>
            <a:ext cx="2753475" cy="1840200"/>
            <a:chOff x="2804750" y="8527650"/>
            <a:chExt cx="2753475" cy="1840200"/>
          </a:xfrm>
        </p:grpSpPr>
        <p:sp>
          <p:nvSpPr>
            <p:cNvPr id="66" name="Google Shape;66;g365a51ae023_0_25"/>
            <p:cNvSpPr/>
            <p:nvPr/>
          </p:nvSpPr>
          <p:spPr>
            <a:xfrm>
              <a:off x="2910450" y="8927850"/>
              <a:ext cx="1440000" cy="1440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蓋原登記</a:t>
              </a:r>
              <a:endParaRPr>
                <a:solidFill>
                  <a:srgbClr val="A6A6A6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印鑑章</a:t>
              </a:r>
              <a:endParaRPr>
                <a:solidFill>
                  <a:srgbClr val="CCCCCC"/>
                </a:solidFill>
              </a:endParaRPr>
            </a:p>
          </p:txBody>
        </p:sp>
        <p:sp>
          <p:nvSpPr>
            <p:cNvPr id="67" name="Google Shape;67;g365a51ae023_0_25"/>
            <p:cNvSpPr/>
            <p:nvPr/>
          </p:nvSpPr>
          <p:spPr>
            <a:xfrm>
              <a:off x="4568225" y="9467838"/>
              <a:ext cx="900000" cy="900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蓋原登記</a:t>
              </a:r>
              <a:endParaRPr>
                <a:solidFill>
                  <a:srgbClr val="A6A6A6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印鑑章</a:t>
              </a:r>
              <a:endParaRPr>
                <a:solidFill>
                  <a:srgbClr val="CCCCCC"/>
                </a:solidFill>
              </a:endParaRPr>
            </a:p>
          </p:txBody>
        </p:sp>
        <p:sp>
          <p:nvSpPr>
            <p:cNvPr id="68" name="Google Shape;68;g365a51ae023_0_25"/>
            <p:cNvSpPr txBox="1"/>
            <p:nvPr/>
          </p:nvSpPr>
          <p:spPr>
            <a:xfrm>
              <a:off x="2804750" y="8527650"/>
              <a:ext cx="12750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>
                  <a:solidFill>
                    <a:schemeClr val="dk1"/>
                  </a:solidFill>
                </a:rPr>
                <a:t>單位公司章：</a:t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9" name="Google Shape;69;g365a51ae023_0_25"/>
            <p:cNvSpPr txBox="1"/>
            <p:nvPr/>
          </p:nvSpPr>
          <p:spPr>
            <a:xfrm>
              <a:off x="4478225" y="8937413"/>
              <a:ext cx="10800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>
                  <a:solidFill>
                    <a:schemeClr val="dk1"/>
                  </a:solidFill>
                </a:rPr>
                <a:t>負責人章：</a:t>
              </a:r>
              <a:endParaRPr>
                <a:solidFill>
                  <a:schemeClr val="dk1"/>
                </a:solidFill>
              </a:endParaRPr>
            </a:p>
          </p:txBody>
        </p:sp>
      </p:grpSp>
      <p:pic>
        <p:nvPicPr>
          <p:cNvPr id="70" name="Google Shape;70;g365a51ae023_0_25" title="花蓮職探所-表頭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560003" cy="723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" name="Google Shape;75;p6"/>
          <p:cNvGraphicFramePr/>
          <p:nvPr/>
        </p:nvGraphicFramePr>
        <p:xfrm>
          <a:off x="235788" y="8563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{512C75B6-CE6D-407D-9F48-D7BDDC27A2B3}</a:tableStyleId>
              </a:tblPr>
              <a:tblGrid>
                <a:gridCol w="708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6850">
                <a:tc>
                  <a:txBody>
                    <a:bodyPr/>
                    <a:lstStyle/>
                    <a:p>
                      <a:pPr marL="0" marR="6350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chemeClr val="dk1"/>
                          </a:solidFill>
                        </a:rPr>
                        <a:t>(1-1)學生出勤紀錄表</a:t>
                      </a:r>
                      <a:endParaRPr sz="1800" b="1"/>
                    </a:p>
                  </a:txBody>
                  <a:tcPr marL="91425" marR="91425" marT="91425" marB="91425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294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600">
                          <a:solidFill>
                            <a:schemeClr val="dk1"/>
                          </a:solidFill>
                        </a:rPr>
                        <a:t>用人單位名稱：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600">
                          <a:solidFill>
                            <a:schemeClr val="dk1"/>
                          </a:solidFill>
                        </a:rPr>
                        <a:t>體驗學生姓名：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b="1">
                          <a:solidFill>
                            <a:schemeClr val="dk1"/>
                          </a:solidFill>
                        </a:rPr>
                        <a:t>※本表請確實填寫清楚，或提供出勤打卡單。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6" name="Google Shape;76;p6"/>
          <p:cNvSpPr txBox="1"/>
          <p:nvPr/>
        </p:nvSpPr>
        <p:spPr>
          <a:xfrm>
            <a:off x="-6676025" y="753400"/>
            <a:ext cx="5466900" cy="13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學生</a:t>
            </a:r>
            <a:r>
              <a:rPr lang="zh-TW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出勤記錄表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77" name="Google Shape;77;p6"/>
          <p:cNvGraphicFramePr/>
          <p:nvPr/>
        </p:nvGraphicFramePr>
        <p:xfrm>
          <a:off x="235763" y="2689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{90C95058-1A4D-477E-B3EC-181F66622B16}</a:tableStyleId>
              </a:tblPr>
              <a:tblGrid>
                <a:gridCol w="594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6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6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0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8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8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8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5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0475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日期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上班簽到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下班簽到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時數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日期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上班簽到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下班簽到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時數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75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學生簽名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學生簽名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學生簽名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學生簽名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7/1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(二)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7/9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(三)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7/2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(三)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7/10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(四)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7/3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(四)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7/11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(五)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7/4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(五)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7/12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(六)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935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7/5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(六)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7/13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(日)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7/6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(日)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7/14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(一)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7/7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(一)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7/15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(二)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7/8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(二)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7/16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(三)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pic>
        <p:nvPicPr>
          <p:cNvPr id="78" name="Google Shape;78;p6" title="花蓮職探所-表頭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560003" cy="723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Google Shape;83;p7"/>
          <p:cNvGraphicFramePr/>
          <p:nvPr/>
        </p:nvGraphicFramePr>
        <p:xfrm>
          <a:off x="235788" y="8563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{512C75B6-CE6D-407D-9F48-D7BDDC27A2B3}</a:tableStyleId>
              </a:tblPr>
              <a:tblGrid>
                <a:gridCol w="708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6850">
                <a:tc>
                  <a:txBody>
                    <a:bodyPr/>
                    <a:lstStyle/>
                    <a:p>
                      <a:pPr marL="0" marR="6350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800" b="1">
                          <a:solidFill>
                            <a:schemeClr val="dk1"/>
                          </a:solidFill>
                        </a:rPr>
                        <a:t>(1-2)學生出勤紀錄表</a:t>
                      </a:r>
                      <a:endParaRPr sz="1800" b="1"/>
                    </a:p>
                  </a:txBody>
                  <a:tcPr marL="91425" marR="91425" marT="91425" marB="91425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294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4" name="Google Shape;84;p7"/>
          <p:cNvGraphicFramePr/>
          <p:nvPr/>
        </p:nvGraphicFramePr>
        <p:xfrm>
          <a:off x="235763" y="1313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{90C95058-1A4D-477E-B3EC-181F66622B16}</a:tableStyleId>
              </a:tblPr>
              <a:tblGrid>
                <a:gridCol w="594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6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6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0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8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8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85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5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0475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日期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上班簽到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下班簽到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時數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日期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上班簽到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下班簽到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時數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75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學生簽名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學生簽名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學生簽名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學生簽名</a:t>
                      </a:r>
                      <a:endParaRPr sz="14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7/17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(四)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7/25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(五)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7/18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(五)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7/26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(六)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7/19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(六)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7/27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(日)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7/20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(日)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7/28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(一)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7/21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(一)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7/29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(二)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7/22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(二)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7/30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(三)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7/23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(三)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7/31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(四)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7/24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(四)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＿＿：＿＿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strike="noStrike" cap="none">
                          <a:latin typeface="Mukta"/>
                          <a:ea typeface="Mukta"/>
                          <a:cs typeface="Mukta"/>
                          <a:sym typeface="Mukta"/>
                        </a:rPr>
                        <a:t> </a:t>
                      </a:r>
                      <a:endParaRPr sz="1200" u="none" strike="noStrike" cap="none">
                        <a:latin typeface="Mukta"/>
                        <a:ea typeface="Mukta"/>
                        <a:cs typeface="Mukta"/>
                        <a:sym typeface="Mukta"/>
                      </a:endParaRPr>
                    </a:p>
                  </a:txBody>
                  <a:tcPr marL="68575" marR="6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grpSp>
        <p:nvGrpSpPr>
          <p:cNvPr id="85" name="Google Shape;85;p7"/>
          <p:cNvGrpSpPr/>
          <p:nvPr/>
        </p:nvGrpSpPr>
        <p:grpSpPr>
          <a:xfrm>
            <a:off x="4403675" y="8527650"/>
            <a:ext cx="2753475" cy="1840200"/>
            <a:chOff x="2804750" y="8527650"/>
            <a:chExt cx="2753475" cy="1840200"/>
          </a:xfrm>
        </p:grpSpPr>
        <p:sp>
          <p:nvSpPr>
            <p:cNvPr id="86" name="Google Shape;86;p7"/>
            <p:cNvSpPr/>
            <p:nvPr/>
          </p:nvSpPr>
          <p:spPr>
            <a:xfrm>
              <a:off x="2910450" y="8927850"/>
              <a:ext cx="1440000" cy="1440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蓋原登記</a:t>
              </a:r>
              <a:endParaRPr>
                <a:solidFill>
                  <a:srgbClr val="A6A6A6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印鑑章</a:t>
              </a:r>
              <a:endParaRPr>
                <a:solidFill>
                  <a:srgbClr val="CCCCCC"/>
                </a:solidFill>
              </a:endParaRPr>
            </a:p>
          </p:txBody>
        </p:sp>
        <p:sp>
          <p:nvSpPr>
            <p:cNvPr id="87" name="Google Shape;87;p7"/>
            <p:cNvSpPr/>
            <p:nvPr/>
          </p:nvSpPr>
          <p:spPr>
            <a:xfrm>
              <a:off x="4568225" y="9467838"/>
              <a:ext cx="900000" cy="900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蓋原登記</a:t>
              </a:r>
              <a:endParaRPr>
                <a:solidFill>
                  <a:srgbClr val="A6A6A6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印鑑章</a:t>
              </a:r>
              <a:endParaRPr>
                <a:solidFill>
                  <a:srgbClr val="CCCCCC"/>
                </a:solidFill>
              </a:endParaRPr>
            </a:p>
          </p:txBody>
        </p:sp>
        <p:sp>
          <p:nvSpPr>
            <p:cNvPr id="88" name="Google Shape;88;p7"/>
            <p:cNvSpPr txBox="1"/>
            <p:nvPr/>
          </p:nvSpPr>
          <p:spPr>
            <a:xfrm>
              <a:off x="2804750" y="8527650"/>
              <a:ext cx="12750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>
                  <a:solidFill>
                    <a:schemeClr val="dk1"/>
                  </a:solidFill>
                </a:rPr>
                <a:t>單位公司章：</a:t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9" name="Google Shape;89;p7"/>
            <p:cNvSpPr txBox="1"/>
            <p:nvPr/>
          </p:nvSpPr>
          <p:spPr>
            <a:xfrm>
              <a:off x="4478225" y="8937413"/>
              <a:ext cx="10800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>
                  <a:solidFill>
                    <a:schemeClr val="dk1"/>
                  </a:solidFill>
                </a:rPr>
                <a:t>負責人章：</a:t>
              </a:r>
              <a:endParaRPr>
                <a:solidFill>
                  <a:schemeClr val="dk1"/>
                </a:solidFill>
              </a:endParaRPr>
            </a:p>
          </p:txBody>
        </p:sp>
      </p:grpSp>
      <p:pic>
        <p:nvPicPr>
          <p:cNvPr id="90" name="Google Shape;90;p7" title="花蓮職探所-表頭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560003" cy="723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p3"/>
          <p:cNvGraphicFramePr/>
          <p:nvPr/>
        </p:nvGraphicFramePr>
        <p:xfrm>
          <a:off x="235788" y="8563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{512C75B6-CE6D-407D-9F48-D7BDDC27A2B3}</a:tableStyleId>
              </a:tblPr>
              <a:tblGrid>
                <a:gridCol w="708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6850">
                <a:tc>
                  <a:txBody>
                    <a:bodyPr/>
                    <a:lstStyle/>
                    <a:p>
                      <a:pPr marL="0" marR="6350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chemeClr val="dk1"/>
                          </a:solidFill>
                        </a:rPr>
                        <a:t>(2-1)薪資印領清冊</a:t>
                      </a:r>
                      <a:endParaRPr sz="1800" b="1"/>
                    </a:p>
                  </a:txBody>
                  <a:tcPr marL="91425" marR="91425" marT="91425" marB="91425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294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6" name="Google Shape;96;p3"/>
          <p:cNvSpPr txBox="1"/>
          <p:nvPr/>
        </p:nvSpPr>
        <p:spPr>
          <a:xfrm>
            <a:off x="262350" y="1390625"/>
            <a:ext cx="7035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>
                <a:solidFill>
                  <a:schemeClr val="dk1"/>
                </a:solidFill>
              </a:rPr>
              <a:t>公司／機構名稱(全名)：</a:t>
            </a:r>
            <a:endParaRPr sz="1800">
              <a:solidFill>
                <a:schemeClr val="dk2"/>
              </a:solidFill>
            </a:endParaRPr>
          </a:p>
        </p:txBody>
      </p:sp>
      <p:graphicFrame>
        <p:nvGraphicFramePr>
          <p:cNvPr id="97" name="Google Shape;97;p3"/>
          <p:cNvGraphicFramePr/>
          <p:nvPr/>
        </p:nvGraphicFramePr>
        <p:xfrm>
          <a:off x="527638" y="49313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{512C75B6-CE6D-407D-9F48-D7BDDC27A2B3}</a:tableStyleId>
              </a:tblPr>
              <a:tblGrid>
                <a:gridCol w="6504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64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300">
                          <a:solidFill>
                            <a:srgbClr val="B7B7B7"/>
                          </a:solidFill>
                        </a:rPr>
                        <a:t>投 保 清 冊 影 本</a:t>
                      </a:r>
                      <a:endParaRPr sz="2300">
                        <a:solidFill>
                          <a:srgbClr val="B7B7B7"/>
                        </a:solidFill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8" name="Google Shape;98;p3"/>
          <p:cNvGraphicFramePr/>
          <p:nvPr/>
        </p:nvGraphicFramePr>
        <p:xfrm>
          <a:off x="235800" y="1878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{512C75B6-CE6D-407D-9F48-D7BDDC27A2B3}</a:tableStyleId>
              </a:tblPr>
              <a:tblGrid>
                <a:gridCol w="1661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6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6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7125">
                <a:tc>
                  <a:txBody>
                    <a:bodyPr/>
                    <a:lstStyle/>
                    <a:p>
                      <a:pPr marL="0" marR="11430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</a:rPr>
                        <a:t>學生姓名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身分證字號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415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</a:rPr>
                        <a:t>上工起始日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</a:rPr>
                        <a:t>&lt;年/月/日&gt;</a:t>
                      </a:r>
                      <a:endParaRPr/>
                    </a:p>
                  </a:txBody>
                  <a:tcPr marL="12700" marR="12700" marT="12700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11430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</a:rPr>
                        <a:t>上班天數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>
                        <a:solidFill>
                          <a:srgbClr val="B7B7B7"/>
                        </a:solidFill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職稱</a:t>
                      </a:r>
                      <a:endParaRPr/>
                    </a:p>
                  </a:txBody>
                  <a:tcPr marL="12700" marR="12700" marT="12700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薪資撥款日期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</a:rPr>
                        <a:t>本薪</a:t>
                      </a:r>
                      <a:endParaRPr sz="900" baseline="30000"/>
                    </a:p>
                  </a:txBody>
                  <a:tcPr marL="12700" marR="12700" marT="12700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6350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</a:rPr>
                        <a:t>單位請領補助費用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6350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850">
                <a:tc gridSpan="2"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</a:rPr>
                        <a:t>學生自付額</a:t>
                      </a:r>
                      <a:endParaRPr sz="900" baseline="30000"/>
                    </a:p>
                  </a:txBody>
                  <a:tcPr marL="12700" marR="12700" marT="12700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11430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B7B7B7"/>
                        </a:solidFill>
                      </a:endParaRPr>
                    </a:p>
                  </a:txBody>
                  <a:tcPr marL="12700" marR="12700" marT="12700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850">
                <a:tc gridSpan="2"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</a:rPr>
                        <a:t>學生實領薪資</a:t>
                      </a:r>
                      <a:endParaRPr sz="900">
                        <a:solidFill>
                          <a:schemeClr val="dk1"/>
                        </a:solidFill>
                      </a:endParaRPr>
                    </a:p>
                  </a:txBody>
                  <a:tcPr marL="12700" marR="12700" marT="12700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11430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B7B7B7"/>
                        </a:solidFill>
                      </a:endParaRPr>
                    </a:p>
                  </a:txBody>
                  <a:tcPr marL="12700" marR="12700" marT="12700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9" name="Google Shape;99;p3"/>
          <p:cNvSpPr txBox="1"/>
          <p:nvPr/>
        </p:nvSpPr>
        <p:spPr>
          <a:xfrm>
            <a:off x="235800" y="8683600"/>
            <a:ext cx="4167900" cy="8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635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b="1">
                <a:solidFill>
                  <a:schemeClr val="dk1"/>
                </a:solidFill>
              </a:rPr>
              <a:t>※私部門：本薪Ｘ80%，最高補助$22,872</a:t>
            </a:r>
            <a:endParaRPr b="1">
              <a:solidFill>
                <a:schemeClr val="dk1"/>
              </a:solidFill>
            </a:endParaRPr>
          </a:p>
          <a:p>
            <a:pPr marL="0" marR="635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b="1">
                <a:solidFill>
                  <a:schemeClr val="dk1"/>
                </a:solidFill>
              </a:rPr>
              <a:t>※第三部門：本薪最高補助$28,590+勞保公司負擔最高補助$2,501+勞退公司負擔最高補助$1,715</a:t>
            </a:r>
            <a:endParaRPr b="1">
              <a:solidFill>
                <a:schemeClr val="dk1"/>
              </a:solidFill>
            </a:endParaRPr>
          </a:p>
        </p:txBody>
      </p:sp>
      <p:grpSp>
        <p:nvGrpSpPr>
          <p:cNvPr id="100" name="Google Shape;100;p3"/>
          <p:cNvGrpSpPr/>
          <p:nvPr/>
        </p:nvGrpSpPr>
        <p:grpSpPr>
          <a:xfrm>
            <a:off x="4403675" y="8527650"/>
            <a:ext cx="2753475" cy="1840200"/>
            <a:chOff x="2804750" y="8527650"/>
            <a:chExt cx="2753475" cy="1840200"/>
          </a:xfrm>
        </p:grpSpPr>
        <p:sp>
          <p:nvSpPr>
            <p:cNvPr id="101" name="Google Shape;101;p3"/>
            <p:cNvSpPr/>
            <p:nvPr/>
          </p:nvSpPr>
          <p:spPr>
            <a:xfrm>
              <a:off x="2910450" y="8927850"/>
              <a:ext cx="1440000" cy="1440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蓋原登記</a:t>
              </a:r>
              <a:endParaRPr>
                <a:solidFill>
                  <a:srgbClr val="A6A6A6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印鑑章</a:t>
              </a:r>
              <a:endParaRPr>
                <a:solidFill>
                  <a:srgbClr val="CCCCCC"/>
                </a:solidFill>
              </a:endParaRPr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4568225" y="9467838"/>
              <a:ext cx="900000" cy="900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蓋原登記</a:t>
              </a:r>
              <a:endParaRPr>
                <a:solidFill>
                  <a:srgbClr val="A6A6A6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印鑑章</a:t>
              </a:r>
              <a:endParaRPr>
                <a:solidFill>
                  <a:srgbClr val="CCCCCC"/>
                </a:solidFill>
              </a:endParaRPr>
            </a:p>
          </p:txBody>
        </p:sp>
        <p:sp>
          <p:nvSpPr>
            <p:cNvPr id="103" name="Google Shape;103;p3"/>
            <p:cNvSpPr txBox="1"/>
            <p:nvPr/>
          </p:nvSpPr>
          <p:spPr>
            <a:xfrm>
              <a:off x="2804750" y="8527650"/>
              <a:ext cx="12750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>
                  <a:solidFill>
                    <a:schemeClr val="dk1"/>
                  </a:solidFill>
                </a:rPr>
                <a:t>單位公司章：</a:t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4" name="Google Shape;104;p3"/>
            <p:cNvSpPr txBox="1"/>
            <p:nvPr/>
          </p:nvSpPr>
          <p:spPr>
            <a:xfrm>
              <a:off x="4478225" y="8937413"/>
              <a:ext cx="10800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>
                  <a:solidFill>
                    <a:schemeClr val="dk1"/>
                  </a:solidFill>
                </a:rPr>
                <a:t>負責人章：</a:t>
              </a:r>
              <a:endParaRPr>
                <a:solidFill>
                  <a:schemeClr val="dk1"/>
                </a:solidFill>
              </a:endParaRPr>
            </a:p>
          </p:txBody>
        </p:sp>
      </p:grpSp>
      <p:pic>
        <p:nvPicPr>
          <p:cNvPr id="105" name="Google Shape;105;p3" title="花蓮職探所-表頭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560003" cy="723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" name="Google Shape;110;g367c50d4ef9_0_56"/>
          <p:cNvGraphicFramePr/>
          <p:nvPr/>
        </p:nvGraphicFramePr>
        <p:xfrm>
          <a:off x="235788" y="8563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{512C75B6-CE6D-407D-9F48-D7BDDC27A2B3}</a:tableStyleId>
              </a:tblPr>
              <a:tblGrid>
                <a:gridCol w="708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6850">
                <a:tc>
                  <a:txBody>
                    <a:bodyPr/>
                    <a:lstStyle/>
                    <a:p>
                      <a:pPr marL="0" marR="6350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chemeClr val="dk1"/>
                          </a:solidFill>
                        </a:rPr>
                        <a:t>(2-2)薪資匯款證明</a:t>
                      </a:r>
                      <a:endParaRPr sz="1800" b="1"/>
                    </a:p>
                  </a:txBody>
                  <a:tcPr marL="91425" marR="91425" marT="91425" marB="91425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294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1" name="Google Shape;111;g367c50d4ef9_0_56"/>
          <p:cNvGraphicFramePr/>
          <p:nvPr/>
        </p:nvGraphicFramePr>
        <p:xfrm>
          <a:off x="717200" y="1899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{512C75B6-CE6D-407D-9F48-D7BDDC27A2B3}</a:tableStyleId>
              </a:tblPr>
              <a:tblGrid>
                <a:gridCol w="612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216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300">
                          <a:solidFill>
                            <a:srgbClr val="B7B7B7"/>
                          </a:solidFill>
                        </a:rPr>
                        <a:t>匯 款 憑 證</a:t>
                      </a:r>
                      <a:endParaRPr sz="2300">
                        <a:solidFill>
                          <a:srgbClr val="B7B7B7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300">
                          <a:solidFill>
                            <a:srgbClr val="B7B7B7"/>
                          </a:solidFill>
                        </a:rPr>
                        <a:t>（需清楚顯示出是匯給該名員工）</a:t>
                      </a:r>
                      <a:endParaRPr sz="2300">
                        <a:solidFill>
                          <a:srgbClr val="B7B7B7"/>
                        </a:solidFill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12" name="Google Shape;112;g367c50d4ef9_0_56"/>
          <p:cNvGrpSpPr/>
          <p:nvPr/>
        </p:nvGrpSpPr>
        <p:grpSpPr>
          <a:xfrm>
            <a:off x="4403675" y="8527650"/>
            <a:ext cx="2753475" cy="1840200"/>
            <a:chOff x="2804750" y="8527650"/>
            <a:chExt cx="2753475" cy="1840200"/>
          </a:xfrm>
        </p:grpSpPr>
        <p:sp>
          <p:nvSpPr>
            <p:cNvPr id="113" name="Google Shape;113;g367c50d4ef9_0_56"/>
            <p:cNvSpPr/>
            <p:nvPr/>
          </p:nvSpPr>
          <p:spPr>
            <a:xfrm>
              <a:off x="2910450" y="8927850"/>
              <a:ext cx="1440000" cy="1440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蓋原登記</a:t>
              </a:r>
              <a:endParaRPr>
                <a:solidFill>
                  <a:srgbClr val="A6A6A6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印鑑章</a:t>
              </a:r>
              <a:endParaRPr>
                <a:solidFill>
                  <a:srgbClr val="CCCCCC"/>
                </a:solidFill>
              </a:endParaRPr>
            </a:p>
          </p:txBody>
        </p:sp>
        <p:sp>
          <p:nvSpPr>
            <p:cNvPr id="114" name="Google Shape;114;g367c50d4ef9_0_56"/>
            <p:cNvSpPr/>
            <p:nvPr/>
          </p:nvSpPr>
          <p:spPr>
            <a:xfrm>
              <a:off x="4568225" y="9467838"/>
              <a:ext cx="900000" cy="900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蓋原登記</a:t>
              </a:r>
              <a:endParaRPr>
                <a:solidFill>
                  <a:srgbClr val="A6A6A6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印鑑章</a:t>
              </a:r>
              <a:endParaRPr>
                <a:solidFill>
                  <a:srgbClr val="CCCCCC"/>
                </a:solidFill>
              </a:endParaRPr>
            </a:p>
          </p:txBody>
        </p:sp>
        <p:sp>
          <p:nvSpPr>
            <p:cNvPr id="115" name="Google Shape;115;g367c50d4ef9_0_56"/>
            <p:cNvSpPr txBox="1"/>
            <p:nvPr/>
          </p:nvSpPr>
          <p:spPr>
            <a:xfrm>
              <a:off x="2804750" y="8527650"/>
              <a:ext cx="12750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>
                  <a:solidFill>
                    <a:schemeClr val="dk1"/>
                  </a:solidFill>
                </a:rPr>
                <a:t>單位公司章：</a:t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6" name="Google Shape;116;g367c50d4ef9_0_56"/>
            <p:cNvSpPr txBox="1"/>
            <p:nvPr/>
          </p:nvSpPr>
          <p:spPr>
            <a:xfrm>
              <a:off x="4478225" y="8937413"/>
              <a:ext cx="10800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>
                  <a:solidFill>
                    <a:schemeClr val="dk1"/>
                  </a:solidFill>
                </a:rPr>
                <a:t>負責人章：</a:t>
              </a:r>
              <a:endParaRPr>
                <a:solidFill>
                  <a:schemeClr val="dk1"/>
                </a:solidFill>
              </a:endParaRPr>
            </a:p>
          </p:txBody>
        </p:sp>
      </p:grpSp>
      <p:pic>
        <p:nvPicPr>
          <p:cNvPr id="117" name="Google Shape;117;g367c50d4ef9_0_56" title="花蓮職探所-表頭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560003" cy="723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" name="Google Shape;122;g365a51ae023_0_15"/>
          <p:cNvGraphicFramePr/>
          <p:nvPr/>
        </p:nvGraphicFramePr>
        <p:xfrm>
          <a:off x="235788" y="8563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{512C75B6-CE6D-407D-9F48-D7BDDC27A2B3}</a:tableStyleId>
              </a:tblPr>
              <a:tblGrid>
                <a:gridCol w="708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6850">
                <a:tc>
                  <a:txBody>
                    <a:bodyPr/>
                    <a:lstStyle/>
                    <a:p>
                      <a:pPr marL="0" marR="6350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800" b="1">
                          <a:solidFill>
                            <a:schemeClr val="dk1"/>
                          </a:solidFill>
                        </a:rPr>
                        <a:t>(3)請款領據</a:t>
                      </a:r>
                      <a:endParaRPr sz="1800" b="1"/>
                    </a:p>
                  </a:txBody>
                  <a:tcPr marL="91425" marR="91425" marT="91425" marB="91425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294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600">
                          <a:solidFill>
                            <a:schemeClr val="dk1"/>
                          </a:solidFill>
                        </a:rPr>
                        <a:t>茲花蓮縣政府辦理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600">
                          <a:solidFill>
                            <a:schemeClr val="dk1"/>
                          </a:solidFill>
                        </a:rPr>
                        <a:t>「114 年花蓮縣青年暑期職場體驗實施計畫 花蓮職探所 Summer Work 」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600">
                          <a:solidFill>
                            <a:schemeClr val="dk1"/>
                          </a:solidFill>
                        </a:rPr>
                        <a:t>補貼經費計新臺幣＿＿＿萬＿＿＿仟＿＿＿佰＿＿＿拾＿＿＿元整無訛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600">
                          <a:solidFill>
                            <a:schemeClr val="dk1"/>
                          </a:solidFill>
                        </a:rPr>
                        <a:t>(金額大寫，請用零、壹、貳、參、肆、伍、陸、柒、捌、玖)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600">
                          <a:solidFill>
                            <a:schemeClr val="dk1"/>
                          </a:solidFill>
                        </a:rPr>
                        <a:t>特此領據為憑。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600">
                          <a:solidFill>
                            <a:schemeClr val="dk1"/>
                          </a:solidFill>
                        </a:rPr>
                        <a:t>此 致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600">
                          <a:solidFill>
                            <a:schemeClr val="dk1"/>
                          </a:solidFill>
                        </a:rPr>
                        <a:t>花蓮縣政府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600" b="1">
                          <a:solidFill>
                            <a:schemeClr val="dk1"/>
                          </a:solidFill>
                        </a:rPr>
                        <a:t>具領人</a:t>
                      </a:r>
                      <a:r>
                        <a:rPr lang="zh-TW" sz="1600">
                          <a:solidFill>
                            <a:schemeClr val="dk1"/>
                          </a:solidFill>
                        </a:rPr>
                        <a:t>               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600">
                          <a:solidFill>
                            <a:schemeClr val="dk1"/>
                          </a:solidFill>
                        </a:rPr>
                        <a:t>公司／機構名稱(全名)：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600">
                          <a:solidFill>
                            <a:schemeClr val="dk1"/>
                          </a:solidFill>
                        </a:rPr>
                        <a:t>負責人：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</a:rPr>
                        <a:t>中  華  民  國                        年                        月                          日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23" name="Google Shape;123;g365a51ae023_0_15"/>
          <p:cNvGrpSpPr/>
          <p:nvPr/>
        </p:nvGrpSpPr>
        <p:grpSpPr>
          <a:xfrm>
            <a:off x="4348050" y="7026025"/>
            <a:ext cx="2753475" cy="1840200"/>
            <a:chOff x="2804750" y="8527650"/>
            <a:chExt cx="2753475" cy="1840200"/>
          </a:xfrm>
        </p:grpSpPr>
        <p:sp>
          <p:nvSpPr>
            <p:cNvPr id="124" name="Google Shape;124;g365a51ae023_0_15"/>
            <p:cNvSpPr/>
            <p:nvPr/>
          </p:nvSpPr>
          <p:spPr>
            <a:xfrm>
              <a:off x="2910450" y="8927850"/>
              <a:ext cx="1440000" cy="1440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蓋原登記</a:t>
              </a:r>
              <a:endParaRPr>
                <a:solidFill>
                  <a:srgbClr val="A6A6A6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印鑑章</a:t>
              </a:r>
              <a:endParaRPr>
                <a:solidFill>
                  <a:srgbClr val="CCCCCC"/>
                </a:solidFill>
              </a:endParaRPr>
            </a:p>
          </p:txBody>
        </p:sp>
        <p:sp>
          <p:nvSpPr>
            <p:cNvPr id="125" name="Google Shape;125;g365a51ae023_0_15"/>
            <p:cNvSpPr/>
            <p:nvPr/>
          </p:nvSpPr>
          <p:spPr>
            <a:xfrm>
              <a:off x="4568225" y="9467838"/>
              <a:ext cx="900000" cy="900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蓋原登記</a:t>
              </a:r>
              <a:endParaRPr>
                <a:solidFill>
                  <a:srgbClr val="A6A6A6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印鑑章</a:t>
              </a:r>
              <a:endParaRPr>
                <a:solidFill>
                  <a:srgbClr val="CCCCCC"/>
                </a:solidFill>
              </a:endParaRPr>
            </a:p>
          </p:txBody>
        </p:sp>
        <p:sp>
          <p:nvSpPr>
            <p:cNvPr id="126" name="Google Shape;126;g365a51ae023_0_15"/>
            <p:cNvSpPr txBox="1"/>
            <p:nvPr/>
          </p:nvSpPr>
          <p:spPr>
            <a:xfrm>
              <a:off x="2804750" y="8527650"/>
              <a:ext cx="12750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>
                  <a:solidFill>
                    <a:schemeClr val="dk1"/>
                  </a:solidFill>
                </a:rPr>
                <a:t>單位公司章：</a:t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7" name="Google Shape;127;g365a51ae023_0_15"/>
            <p:cNvSpPr txBox="1"/>
            <p:nvPr/>
          </p:nvSpPr>
          <p:spPr>
            <a:xfrm>
              <a:off x="4478225" y="8937413"/>
              <a:ext cx="10800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>
                  <a:solidFill>
                    <a:schemeClr val="dk1"/>
                  </a:solidFill>
                </a:rPr>
                <a:t>負責人章：</a:t>
              </a:r>
              <a:endParaRPr>
                <a:solidFill>
                  <a:schemeClr val="dk1"/>
                </a:solidFill>
              </a:endParaRPr>
            </a:p>
          </p:txBody>
        </p:sp>
      </p:grpSp>
      <p:pic>
        <p:nvPicPr>
          <p:cNvPr id="128" name="Google Shape;128;g365a51ae023_0_15" title="花蓮職探所-表頭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560003" cy="723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" name="Google Shape;133;g367c50d4ef9_0_32"/>
          <p:cNvGraphicFramePr/>
          <p:nvPr/>
        </p:nvGraphicFramePr>
        <p:xfrm>
          <a:off x="235788" y="8563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{512C75B6-CE6D-407D-9F48-D7BDDC27A2B3}</a:tableStyleId>
              </a:tblPr>
              <a:tblGrid>
                <a:gridCol w="708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6850">
                <a:tc>
                  <a:txBody>
                    <a:bodyPr/>
                    <a:lstStyle/>
                    <a:p>
                      <a:pPr marL="0" marR="6350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chemeClr val="dk1"/>
                          </a:solidFill>
                        </a:rPr>
                        <a:t>(4)銀行帳戶金融機構存摺封面影本</a:t>
                      </a:r>
                      <a:endParaRPr sz="1800" b="1"/>
                    </a:p>
                  </a:txBody>
                  <a:tcPr marL="91425" marR="91425" marT="91425" marB="91425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294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34" name="Google Shape;134;g367c50d4ef9_0_32"/>
          <p:cNvGrpSpPr/>
          <p:nvPr/>
        </p:nvGrpSpPr>
        <p:grpSpPr>
          <a:xfrm>
            <a:off x="711222" y="2077900"/>
            <a:ext cx="6137549" cy="2679600"/>
            <a:chOff x="981300" y="2077900"/>
            <a:chExt cx="5597400" cy="2679600"/>
          </a:xfrm>
        </p:grpSpPr>
        <p:sp>
          <p:nvSpPr>
            <p:cNvPr id="135" name="Google Shape;135;g367c50d4ef9_0_32"/>
            <p:cNvSpPr/>
            <p:nvPr/>
          </p:nvSpPr>
          <p:spPr>
            <a:xfrm>
              <a:off x="981300" y="2077900"/>
              <a:ext cx="5597400" cy="2679600"/>
            </a:xfrm>
            <a:prstGeom prst="rect">
              <a:avLst/>
            </a:prstGeom>
            <a:noFill/>
            <a:ln w="9525" cap="flat" cmpd="sng">
              <a:solidFill>
                <a:srgbClr val="9E9E9E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g367c50d4ef9_0_32"/>
            <p:cNvSpPr txBox="1"/>
            <p:nvPr/>
          </p:nvSpPr>
          <p:spPr>
            <a:xfrm>
              <a:off x="2746800" y="3186850"/>
              <a:ext cx="20661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1800">
                  <a:solidFill>
                    <a:schemeClr val="dk2"/>
                  </a:solidFill>
                </a:rPr>
                <a:t>請提供公司之帳戶</a:t>
              </a:r>
              <a:endParaRPr sz="1800">
                <a:solidFill>
                  <a:schemeClr val="dk2"/>
                </a:solidFill>
              </a:endParaRPr>
            </a:p>
          </p:txBody>
        </p:sp>
      </p:grpSp>
      <p:pic>
        <p:nvPicPr>
          <p:cNvPr id="137" name="Google Shape;137;g367c50d4ef9_0_32" title="花蓮職探所-表頭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560003" cy="723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2" name="Google Shape;142;g367c50d4ef9_0_6"/>
          <p:cNvGraphicFramePr/>
          <p:nvPr/>
        </p:nvGraphicFramePr>
        <p:xfrm>
          <a:off x="235788" y="8563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{512C75B6-CE6D-407D-9F48-D7BDDC27A2B3}</a:tableStyleId>
              </a:tblPr>
              <a:tblGrid>
                <a:gridCol w="708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6850">
                <a:tc>
                  <a:txBody>
                    <a:bodyPr/>
                    <a:lstStyle/>
                    <a:p>
                      <a:pPr marL="0" marR="6350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chemeClr val="dk1"/>
                          </a:solidFill>
                        </a:rPr>
                        <a:t>(5)切結書</a:t>
                      </a:r>
                      <a:endParaRPr sz="1800" b="1"/>
                    </a:p>
                  </a:txBody>
                  <a:tcPr marL="91425" marR="91425" marT="91425" marB="91425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294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sng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600" u="sng">
                          <a:solidFill>
                            <a:schemeClr val="dk1"/>
                          </a:solidFill>
                        </a:rPr>
                        <a:t>＿＿＿＿＿＿＿＿＿＿</a:t>
                      </a:r>
                      <a:r>
                        <a:rPr lang="zh-TW" sz="1600">
                          <a:solidFill>
                            <a:schemeClr val="dk1"/>
                          </a:solidFill>
                        </a:rPr>
                        <a:t>(以下稱本公司)申請花蓮縣政府辦理「114 年花蓮縣青年暑期職場體驗實施計畫 花蓮職探所 Summer Work 」，所檢附內容一切屬實，如有虛報、浮報或有申請文件不實等情事，本公司同意歸還已領取之全數補助金，並負一切法律責任，特此切結為憑。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19050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500">
                          <a:solidFill>
                            <a:schemeClr val="dk1"/>
                          </a:solidFill>
                        </a:rPr>
                        <a:t>此致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500">
                          <a:solidFill>
                            <a:schemeClr val="dk1"/>
                          </a:solidFill>
                        </a:rPr>
                        <a:t>花蓮縣政府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600" b="1">
                          <a:solidFill>
                            <a:schemeClr val="dk1"/>
                          </a:solidFill>
                        </a:rPr>
                        <a:t>公司名稱：</a:t>
                      </a:r>
                      <a:endParaRPr sz="1600" b="1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600" b="1">
                          <a:solidFill>
                            <a:schemeClr val="dk1"/>
                          </a:solidFill>
                        </a:rPr>
                        <a:t>負責人：</a:t>
                      </a:r>
                      <a:endParaRPr sz="1600" b="1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600" b="1">
                          <a:solidFill>
                            <a:schemeClr val="dk1"/>
                          </a:solidFill>
                        </a:rPr>
                        <a:t>公司地址： </a:t>
                      </a:r>
                      <a:endParaRPr sz="1600" b="1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600" b="1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600" b="1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600" b="1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600" b="1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600" b="1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600" b="1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</a:rPr>
                        <a:t>中  華  民  國                        年                        月                          日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43" name="Google Shape;143;g367c50d4ef9_0_6"/>
          <p:cNvGrpSpPr/>
          <p:nvPr/>
        </p:nvGrpSpPr>
        <p:grpSpPr>
          <a:xfrm>
            <a:off x="4348050" y="7026025"/>
            <a:ext cx="2753475" cy="1840200"/>
            <a:chOff x="2804750" y="8527650"/>
            <a:chExt cx="2753475" cy="1840200"/>
          </a:xfrm>
        </p:grpSpPr>
        <p:sp>
          <p:nvSpPr>
            <p:cNvPr id="144" name="Google Shape;144;g367c50d4ef9_0_6"/>
            <p:cNvSpPr/>
            <p:nvPr/>
          </p:nvSpPr>
          <p:spPr>
            <a:xfrm>
              <a:off x="2910450" y="8927850"/>
              <a:ext cx="1440000" cy="1440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蓋原登記</a:t>
              </a:r>
              <a:endParaRPr>
                <a:solidFill>
                  <a:srgbClr val="A6A6A6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印鑑章</a:t>
              </a:r>
              <a:endParaRPr>
                <a:solidFill>
                  <a:srgbClr val="CCCCCC"/>
                </a:solidFill>
              </a:endParaRPr>
            </a:p>
          </p:txBody>
        </p:sp>
        <p:sp>
          <p:nvSpPr>
            <p:cNvPr id="145" name="Google Shape;145;g367c50d4ef9_0_6"/>
            <p:cNvSpPr/>
            <p:nvPr/>
          </p:nvSpPr>
          <p:spPr>
            <a:xfrm>
              <a:off x="4568225" y="9467838"/>
              <a:ext cx="900000" cy="900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蓋原登記</a:t>
              </a:r>
              <a:endParaRPr>
                <a:solidFill>
                  <a:srgbClr val="A6A6A6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zh-TW">
                  <a:solidFill>
                    <a:srgbClr val="A6A6A6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印鑑章</a:t>
              </a:r>
              <a:endParaRPr>
                <a:solidFill>
                  <a:srgbClr val="CCCCCC"/>
                </a:solidFill>
              </a:endParaRPr>
            </a:p>
          </p:txBody>
        </p:sp>
        <p:sp>
          <p:nvSpPr>
            <p:cNvPr id="146" name="Google Shape;146;g367c50d4ef9_0_6"/>
            <p:cNvSpPr txBox="1"/>
            <p:nvPr/>
          </p:nvSpPr>
          <p:spPr>
            <a:xfrm>
              <a:off x="2804750" y="8527650"/>
              <a:ext cx="12750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>
                  <a:solidFill>
                    <a:schemeClr val="dk1"/>
                  </a:solidFill>
                </a:rPr>
                <a:t>單位公司章：</a:t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47" name="Google Shape;147;g367c50d4ef9_0_6"/>
            <p:cNvSpPr txBox="1"/>
            <p:nvPr/>
          </p:nvSpPr>
          <p:spPr>
            <a:xfrm>
              <a:off x="4478225" y="8937413"/>
              <a:ext cx="10800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>
                  <a:solidFill>
                    <a:schemeClr val="dk1"/>
                  </a:solidFill>
                </a:rPr>
                <a:t>負責人章：</a:t>
              </a:r>
              <a:endParaRPr>
                <a:solidFill>
                  <a:schemeClr val="dk1"/>
                </a:solidFill>
              </a:endParaRPr>
            </a:p>
          </p:txBody>
        </p:sp>
      </p:grpSp>
      <p:pic>
        <p:nvPicPr>
          <p:cNvPr id="148" name="Google Shape;148;g367c50d4ef9_0_6" title="花蓮職探所-表頭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560003" cy="723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1150</Words>
  <Application>Microsoft Macintosh PowerPoint</Application>
  <PresentationFormat>自訂</PresentationFormat>
  <Paragraphs>504</Paragraphs>
  <Slides>9</Slides>
  <Notes>9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5" baseType="lpstr">
      <vt:lpstr>Mukta</vt:lpstr>
      <vt:lpstr>Microsoft JhengHei</vt:lpstr>
      <vt:lpstr>Calibri</vt:lpstr>
      <vt:lpstr>Mukta Medium</vt:lpstr>
      <vt:lpstr>Arial</vt:lpstr>
      <vt:lpstr>Simple Light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Microsoft Office User</cp:lastModifiedBy>
  <cp:revision>1</cp:revision>
  <dcterms:modified xsi:type="dcterms:W3CDTF">2025-08-05T07:23:24Z</dcterms:modified>
</cp:coreProperties>
</file>